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2"/>
  </p:notesMasterIdLst>
  <p:sldIdLst>
    <p:sldId id="257" r:id="rId2"/>
    <p:sldId id="258" r:id="rId3"/>
    <p:sldId id="256" r:id="rId4"/>
    <p:sldId id="259" r:id="rId5"/>
    <p:sldId id="260" r:id="rId6"/>
    <p:sldId id="261" r:id="rId7"/>
    <p:sldId id="288" r:id="rId8"/>
    <p:sldId id="262" r:id="rId9"/>
    <p:sldId id="280" r:id="rId10"/>
    <p:sldId id="281" r:id="rId11"/>
    <p:sldId id="282" r:id="rId12"/>
    <p:sldId id="283" r:id="rId13"/>
    <p:sldId id="284" r:id="rId14"/>
    <p:sldId id="286" r:id="rId15"/>
    <p:sldId id="264" r:id="rId16"/>
    <p:sldId id="265" r:id="rId17"/>
    <p:sldId id="266" r:id="rId18"/>
    <p:sldId id="287" r:id="rId19"/>
    <p:sldId id="267" r:id="rId20"/>
    <p:sldId id="268" r:id="rId21"/>
    <p:sldId id="269" r:id="rId22"/>
    <p:sldId id="270" r:id="rId23"/>
    <p:sldId id="271" r:id="rId24"/>
    <p:sldId id="272" r:id="rId25"/>
    <p:sldId id="273" r:id="rId26"/>
    <p:sldId id="277" r:id="rId27"/>
    <p:sldId id="274" r:id="rId28"/>
    <p:sldId id="278" r:id="rId29"/>
    <p:sldId id="275" r:id="rId30"/>
    <p:sldId id="276" r:id="rId31"/>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4A0F5C6-5AC7-610C-6D8C-53823BECCD42}" v="10" dt="2022-09-07T08:40:59.727"/>
    <p1510:client id="{5130EF80-5E20-26F4-2FB5-292E23A9964B}" v="2497" dt="2022-09-07T09:06:21.327"/>
    <p1510:client id="{852858CE-387F-41AF-B1C9-FD802FA9EE72}" v="4" dt="2022-09-07T04:31:08.481"/>
    <p1510:client id="{CB0972D4-65E2-3658-711D-57D1E81287CE}" v="81" dt="2022-09-07T05:43:15.680"/>
    <p1510:client id="{D398DD9B-463E-CEF7-4C5B-1194A93FA4A2}" v="1023" dt="2022-09-07T08:48:15.026"/>
  </p1510:revLst>
</p1510:revInfo>
</file>

<file path=ppt/tableStyles.xml><?xml version="1.0" encoding="utf-8"?>
<a:tblStyleLst xmlns:a="http://schemas.openxmlformats.org/drawingml/2006/main" def="{5C22544A-7EE6-4342-B048-85BDC9FD1C3A}">
  <a:tblStyle styleId="{22838BEF-8BB2-4498-84A7-C5851F593DF1}" styleName="Estilo medio 4 - Énfasis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0505E3EF-67EA-436B-97B2-0124C06EBD24}" styleName="Estilo medio 4 - Énfasis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Estilo medio 2 - Énfasis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803F5C-E503-BB4A-B6E4-7BABB161709F}" type="datetimeFigureOut">
              <a:rPr lang="es-CO" smtClean="0"/>
              <a:t>7/09/2022</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ED57BB5-D937-D84F-BDE8-73474D75E0C3}" type="slidenum">
              <a:rPr lang="es-CO" smtClean="0"/>
              <a:t>‹#›</a:t>
            </a:fld>
            <a:endParaRPr lang="es-CO"/>
          </a:p>
        </p:txBody>
      </p:sp>
    </p:spTree>
    <p:extLst>
      <p:ext uri="{BB962C8B-B14F-4D97-AF65-F5344CB8AC3E}">
        <p14:creationId xmlns:p14="http://schemas.microsoft.com/office/powerpoint/2010/main" val="14105722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a:t>			</a:t>
            </a:r>
          </a:p>
        </p:txBody>
      </p:sp>
      <p:sp>
        <p:nvSpPr>
          <p:cNvPr id="4" name="Marcador de número de diapositiva 3"/>
          <p:cNvSpPr>
            <a:spLocks noGrp="1"/>
          </p:cNvSpPr>
          <p:nvPr>
            <p:ph type="sldNum" sz="quarter" idx="5"/>
          </p:nvPr>
        </p:nvSpPr>
        <p:spPr/>
        <p:txBody>
          <a:bodyPr/>
          <a:lstStyle/>
          <a:p>
            <a:fld id="{D8B2B8F3-23E8-E343-8A7C-DAA660105AD8}" type="slidenum">
              <a:rPr lang="es-CO" smtClean="0"/>
              <a:t>1</a:t>
            </a:fld>
            <a:endParaRPr lang="es-CO"/>
          </a:p>
        </p:txBody>
      </p:sp>
    </p:spTree>
    <p:extLst>
      <p:ext uri="{BB962C8B-B14F-4D97-AF65-F5344CB8AC3E}">
        <p14:creationId xmlns:p14="http://schemas.microsoft.com/office/powerpoint/2010/main" val="35348456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O"/>
              <a:t>			</a:t>
            </a:r>
          </a:p>
        </p:txBody>
      </p:sp>
      <p:sp>
        <p:nvSpPr>
          <p:cNvPr id="4" name="Marcador de número de diapositiva 3"/>
          <p:cNvSpPr>
            <a:spLocks noGrp="1"/>
          </p:cNvSpPr>
          <p:nvPr>
            <p:ph type="sldNum" sz="quarter" idx="5"/>
          </p:nvPr>
        </p:nvSpPr>
        <p:spPr/>
        <p:txBody>
          <a:bodyPr/>
          <a:lstStyle/>
          <a:p>
            <a:fld id="{D8B2B8F3-23E8-E343-8A7C-DAA660105AD8}" type="slidenum">
              <a:rPr lang="es-CO" smtClean="0"/>
              <a:t>2</a:t>
            </a:fld>
            <a:endParaRPr lang="es-CO"/>
          </a:p>
        </p:txBody>
      </p:sp>
    </p:spTree>
    <p:extLst>
      <p:ext uri="{BB962C8B-B14F-4D97-AF65-F5344CB8AC3E}">
        <p14:creationId xmlns:p14="http://schemas.microsoft.com/office/powerpoint/2010/main" val="28515529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0D3D6F8-B3A0-CBC4-18C8-753B5F374ED4}"/>
              </a:ext>
            </a:extLst>
          </p:cNvPr>
          <p:cNvSpPr>
            <a:spLocks noGrp="1"/>
          </p:cNvSpPr>
          <p:nvPr>
            <p:ph type="ctrTitle"/>
          </p:nvPr>
        </p:nvSpPr>
        <p:spPr>
          <a:xfrm>
            <a:off x="1524000" y="1122363"/>
            <a:ext cx="9144000" cy="2387600"/>
          </a:xfrm>
        </p:spPr>
        <p:txBody>
          <a:bodyPr anchor="b"/>
          <a:lstStyle>
            <a:lvl1pPr algn="ctr">
              <a:defRPr sz="6000"/>
            </a:lvl1pPr>
          </a:lstStyle>
          <a:p>
            <a:r>
              <a:rPr lang="es-MX"/>
              <a:t>Haz clic para modificar el estilo de título del patrón</a:t>
            </a:r>
            <a:endParaRPr lang="es-CO"/>
          </a:p>
        </p:txBody>
      </p:sp>
      <p:sp>
        <p:nvSpPr>
          <p:cNvPr id="3" name="Subtítulo 2">
            <a:extLst>
              <a:ext uri="{FF2B5EF4-FFF2-40B4-BE49-F238E27FC236}">
                <a16:creationId xmlns:a16="http://schemas.microsoft.com/office/drawing/2014/main" id="{19F64AFC-0E43-40F3-48F3-E837D19C913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MX"/>
              <a:t>Haz clic para editar el estilo de subtítulo del patrón</a:t>
            </a:r>
            <a:endParaRPr lang="es-CO"/>
          </a:p>
        </p:txBody>
      </p:sp>
      <p:sp>
        <p:nvSpPr>
          <p:cNvPr id="4" name="Marcador de fecha 3">
            <a:extLst>
              <a:ext uri="{FF2B5EF4-FFF2-40B4-BE49-F238E27FC236}">
                <a16:creationId xmlns:a16="http://schemas.microsoft.com/office/drawing/2014/main" id="{B196515F-67C7-F32C-85B0-47DA17D6A9AD}"/>
              </a:ext>
            </a:extLst>
          </p:cNvPr>
          <p:cNvSpPr>
            <a:spLocks noGrp="1"/>
          </p:cNvSpPr>
          <p:nvPr>
            <p:ph type="dt" sz="half" idx="10"/>
          </p:nvPr>
        </p:nvSpPr>
        <p:spPr/>
        <p:txBody>
          <a:bodyPr/>
          <a:lstStyle/>
          <a:p>
            <a:fld id="{E544A550-247C-D14E-BBBA-0290F981E99C}" type="datetimeFigureOut">
              <a:rPr lang="es-CO" smtClean="0"/>
              <a:t>7/09/2022</a:t>
            </a:fld>
            <a:endParaRPr lang="es-CO"/>
          </a:p>
        </p:txBody>
      </p:sp>
      <p:sp>
        <p:nvSpPr>
          <p:cNvPr id="5" name="Marcador de pie de página 4">
            <a:extLst>
              <a:ext uri="{FF2B5EF4-FFF2-40B4-BE49-F238E27FC236}">
                <a16:creationId xmlns:a16="http://schemas.microsoft.com/office/drawing/2014/main" id="{FCA9D392-0856-DB73-DCC4-4A1D39EBBBE9}"/>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9311A03C-6B9D-933E-E728-2A624E7B4DDC}"/>
              </a:ext>
            </a:extLst>
          </p:cNvPr>
          <p:cNvSpPr>
            <a:spLocks noGrp="1"/>
          </p:cNvSpPr>
          <p:nvPr>
            <p:ph type="sldNum" sz="quarter" idx="12"/>
          </p:nvPr>
        </p:nvSpPr>
        <p:spPr/>
        <p:txBody>
          <a:bodyPr/>
          <a:lstStyle/>
          <a:p>
            <a:fld id="{0BD0B86B-396C-984E-9F7C-AC5DB5078910}" type="slidenum">
              <a:rPr lang="es-CO" smtClean="0"/>
              <a:t>‹#›</a:t>
            </a:fld>
            <a:endParaRPr lang="es-CO"/>
          </a:p>
        </p:txBody>
      </p:sp>
    </p:spTree>
    <p:extLst>
      <p:ext uri="{BB962C8B-B14F-4D97-AF65-F5344CB8AC3E}">
        <p14:creationId xmlns:p14="http://schemas.microsoft.com/office/powerpoint/2010/main" val="17364409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DCBB658-6837-2C47-6721-D85C082766F7}"/>
              </a:ext>
            </a:extLst>
          </p:cNvPr>
          <p:cNvSpPr>
            <a:spLocks noGrp="1"/>
          </p:cNvSpPr>
          <p:nvPr>
            <p:ph type="title"/>
          </p:nvPr>
        </p:nvSpPr>
        <p:spPr/>
        <p:txBody>
          <a:bodyPr/>
          <a:lstStyle/>
          <a:p>
            <a:r>
              <a:rPr lang="es-MX"/>
              <a:t>Haz clic para modificar el estilo de título del patrón</a:t>
            </a:r>
            <a:endParaRPr lang="es-CO"/>
          </a:p>
        </p:txBody>
      </p:sp>
      <p:sp>
        <p:nvSpPr>
          <p:cNvPr id="3" name="Marcador de texto vertical 2">
            <a:extLst>
              <a:ext uri="{FF2B5EF4-FFF2-40B4-BE49-F238E27FC236}">
                <a16:creationId xmlns:a16="http://schemas.microsoft.com/office/drawing/2014/main" id="{1C2CA289-0637-A69C-EFF8-5EBEF3EFF46D}"/>
              </a:ext>
            </a:extLst>
          </p:cNvPr>
          <p:cNvSpPr>
            <a:spLocks noGrp="1"/>
          </p:cNvSpPr>
          <p:nvPr>
            <p:ph type="body" orient="vert" idx="1"/>
          </p:nvPr>
        </p:nvSpPr>
        <p:spPr/>
        <p:txBody>
          <a:bodyPr vert="eaVert"/>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CO"/>
          </a:p>
        </p:txBody>
      </p:sp>
      <p:sp>
        <p:nvSpPr>
          <p:cNvPr id="4" name="Marcador de fecha 3">
            <a:extLst>
              <a:ext uri="{FF2B5EF4-FFF2-40B4-BE49-F238E27FC236}">
                <a16:creationId xmlns:a16="http://schemas.microsoft.com/office/drawing/2014/main" id="{54BBDFAC-A3FA-8703-3934-DC9D03F3C6B8}"/>
              </a:ext>
            </a:extLst>
          </p:cNvPr>
          <p:cNvSpPr>
            <a:spLocks noGrp="1"/>
          </p:cNvSpPr>
          <p:nvPr>
            <p:ph type="dt" sz="half" idx="10"/>
          </p:nvPr>
        </p:nvSpPr>
        <p:spPr/>
        <p:txBody>
          <a:bodyPr/>
          <a:lstStyle/>
          <a:p>
            <a:fld id="{E544A550-247C-D14E-BBBA-0290F981E99C}" type="datetimeFigureOut">
              <a:rPr lang="es-CO" smtClean="0"/>
              <a:t>7/09/2022</a:t>
            </a:fld>
            <a:endParaRPr lang="es-CO"/>
          </a:p>
        </p:txBody>
      </p:sp>
      <p:sp>
        <p:nvSpPr>
          <p:cNvPr id="5" name="Marcador de pie de página 4">
            <a:extLst>
              <a:ext uri="{FF2B5EF4-FFF2-40B4-BE49-F238E27FC236}">
                <a16:creationId xmlns:a16="http://schemas.microsoft.com/office/drawing/2014/main" id="{CC30D1BC-D135-B1F5-6F08-E1FB3DAFD18C}"/>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831D9B02-F074-C4DE-6A85-02A45BBD982D}"/>
              </a:ext>
            </a:extLst>
          </p:cNvPr>
          <p:cNvSpPr>
            <a:spLocks noGrp="1"/>
          </p:cNvSpPr>
          <p:nvPr>
            <p:ph type="sldNum" sz="quarter" idx="12"/>
          </p:nvPr>
        </p:nvSpPr>
        <p:spPr/>
        <p:txBody>
          <a:bodyPr/>
          <a:lstStyle/>
          <a:p>
            <a:fld id="{0BD0B86B-396C-984E-9F7C-AC5DB5078910}" type="slidenum">
              <a:rPr lang="es-CO" smtClean="0"/>
              <a:t>‹#›</a:t>
            </a:fld>
            <a:endParaRPr lang="es-CO"/>
          </a:p>
        </p:txBody>
      </p:sp>
    </p:spTree>
    <p:extLst>
      <p:ext uri="{BB962C8B-B14F-4D97-AF65-F5344CB8AC3E}">
        <p14:creationId xmlns:p14="http://schemas.microsoft.com/office/powerpoint/2010/main" val="36776097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C5466869-FA2E-3080-0609-CB8FD79F602F}"/>
              </a:ext>
            </a:extLst>
          </p:cNvPr>
          <p:cNvSpPr>
            <a:spLocks noGrp="1"/>
          </p:cNvSpPr>
          <p:nvPr>
            <p:ph type="title" orient="vert"/>
          </p:nvPr>
        </p:nvSpPr>
        <p:spPr>
          <a:xfrm>
            <a:off x="8724900" y="365125"/>
            <a:ext cx="2628900" cy="5811838"/>
          </a:xfrm>
        </p:spPr>
        <p:txBody>
          <a:bodyPr vert="eaVert"/>
          <a:lstStyle/>
          <a:p>
            <a:r>
              <a:rPr lang="es-MX"/>
              <a:t>Haz clic para modificar el estilo de título del patrón</a:t>
            </a:r>
            <a:endParaRPr lang="es-CO"/>
          </a:p>
        </p:txBody>
      </p:sp>
      <p:sp>
        <p:nvSpPr>
          <p:cNvPr id="3" name="Marcador de texto vertical 2">
            <a:extLst>
              <a:ext uri="{FF2B5EF4-FFF2-40B4-BE49-F238E27FC236}">
                <a16:creationId xmlns:a16="http://schemas.microsoft.com/office/drawing/2014/main" id="{FA6BF0C7-F623-B176-C631-63CEFCCB2B34}"/>
              </a:ext>
            </a:extLst>
          </p:cNvPr>
          <p:cNvSpPr>
            <a:spLocks noGrp="1"/>
          </p:cNvSpPr>
          <p:nvPr>
            <p:ph type="body" orient="vert" idx="1"/>
          </p:nvPr>
        </p:nvSpPr>
        <p:spPr>
          <a:xfrm>
            <a:off x="838200" y="365125"/>
            <a:ext cx="7734300" cy="5811838"/>
          </a:xfrm>
        </p:spPr>
        <p:txBody>
          <a:bodyPr vert="eaVert"/>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CO"/>
          </a:p>
        </p:txBody>
      </p:sp>
      <p:sp>
        <p:nvSpPr>
          <p:cNvPr id="4" name="Marcador de fecha 3">
            <a:extLst>
              <a:ext uri="{FF2B5EF4-FFF2-40B4-BE49-F238E27FC236}">
                <a16:creationId xmlns:a16="http://schemas.microsoft.com/office/drawing/2014/main" id="{B5D4D1BB-381A-48AC-5E81-2797A6D4262E}"/>
              </a:ext>
            </a:extLst>
          </p:cNvPr>
          <p:cNvSpPr>
            <a:spLocks noGrp="1"/>
          </p:cNvSpPr>
          <p:nvPr>
            <p:ph type="dt" sz="half" idx="10"/>
          </p:nvPr>
        </p:nvSpPr>
        <p:spPr/>
        <p:txBody>
          <a:bodyPr/>
          <a:lstStyle/>
          <a:p>
            <a:fld id="{E544A550-247C-D14E-BBBA-0290F981E99C}" type="datetimeFigureOut">
              <a:rPr lang="es-CO" smtClean="0"/>
              <a:t>7/09/2022</a:t>
            </a:fld>
            <a:endParaRPr lang="es-CO"/>
          </a:p>
        </p:txBody>
      </p:sp>
      <p:sp>
        <p:nvSpPr>
          <p:cNvPr id="5" name="Marcador de pie de página 4">
            <a:extLst>
              <a:ext uri="{FF2B5EF4-FFF2-40B4-BE49-F238E27FC236}">
                <a16:creationId xmlns:a16="http://schemas.microsoft.com/office/drawing/2014/main" id="{7451A4EA-2A11-0F2E-4D25-A9C28DF0219B}"/>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B952CDB7-E317-8399-11AA-79BCFC0A2572}"/>
              </a:ext>
            </a:extLst>
          </p:cNvPr>
          <p:cNvSpPr>
            <a:spLocks noGrp="1"/>
          </p:cNvSpPr>
          <p:nvPr>
            <p:ph type="sldNum" sz="quarter" idx="12"/>
          </p:nvPr>
        </p:nvSpPr>
        <p:spPr/>
        <p:txBody>
          <a:bodyPr/>
          <a:lstStyle/>
          <a:p>
            <a:fld id="{0BD0B86B-396C-984E-9F7C-AC5DB5078910}" type="slidenum">
              <a:rPr lang="es-CO" smtClean="0"/>
              <a:t>‹#›</a:t>
            </a:fld>
            <a:endParaRPr lang="es-CO"/>
          </a:p>
        </p:txBody>
      </p:sp>
    </p:spTree>
    <p:extLst>
      <p:ext uri="{BB962C8B-B14F-4D97-AF65-F5344CB8AC3E}">
        <p14:creationId xmlns:p14="http://schemas.microsoft.com/office/powerpoint/2010/main" val="24240378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Пустой слайд">
    <p:spTree>
      <p:nvGrpSpPr>
        <p:cNvPr id="1" name=""/>
        <p:cNvGrpSpPr/>
        <p:nvPr/>
      </p:nvGrpSpPr>
      <p:grpSpPr>
        <a:xfrm>
          <a:off x="0" y="0"/>
          <a:ext cx="0" cy="0"/>
          <a:chOff x="0" y="0"/>
          <a:chExt cx="0" cy="0"/>
        </a:xfrm>
      </p:grpSpPr>
      <p:sp>
        <p:nvSpPr>
          <p:cNvPr id="11" name="Рисунок 10"/>
          <p:cNvSpPr>
            <a:spLocks noGrp="1"/>
          </p:cNvSpPr>
          <p:nvPr>
            <p:ph type="pic" sz="quarter" idx="10"/>
          </p:nvPr>
        </p:nvSpPr>
        <p:spPr>
          <a:xfrm>
            <a:off x="0" y="0"/>
            <a:ext cx="2914650" cy="6858000"/>
          </a:xfrm>
        </p:spPr>
        <p:txBody>
          <a:bodyPr/>
          <a:lstStyle/>
          <a:p>
            <a:endParaRPr lang="ru-RU"/>
          </a:p>
        </p:txBody>
      </p:sp>
    </p:spTree>
    <p:extLst>
      <p:ext uri="{BB962C8B-B14F-4D97-AF65-F5344CB8AC3E}">
        <p14:creationId xmlns:p14="http://schemas.microsoft.com/office/powerpoint/2010/main" val="333333585"/>
      </p:ext>
    </p:extLst>
  </p:cSld>
  <p:clrMapOvr>
    <a:masterClrMapping/>
  </p:clrMapOvr>
  <p:transition spd="slow">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2F7D1B4-50C3-1B26-7316-2F21D175A024}"/>
              </a:ext>
            </a:extLst>
          </p:cNvPr>
          <p:cNvSpPr>
            <a:spLocks noGrp="1"/>
          </p:cNvSpPr>
          <p:nvPr>
            <p:ph type="title"/>
          </p:nvPr>
        </p:nvSpPr>
        <p:spPr/>
        <p:txBody>
          <a:bodyPr/>
          <a:lstStyle/>
          <a:p>
            <a:r>
              <a:rPr lang="es-MX"/>
              <a:t>Haz clic para modificar el estilo de título del patrón</a:t>
            </a:r>
            <a:endParaRPr lang="es-CO"/>
          </a:p>
        </p:txBody>
      </p:sp>
      <p:sp>
        <p:nvSpPr>
          <p:cNvPr id="3" name="Marcador de contenido 2">
            <a:extLst>
              <a:ext uri="{FF2B5EF4-FFF2-40B4-BE49-F238E27FC236}">
                <a16:creationId xmlns:a16="http://schemas.microsoft.com/office/drawing/2014/main" id="{4EBA3CEC-E671-29FC-901C-DD93A71D9485}"/>
              </a:ext>
            </a:extLst>
          </p:cNvPr>
          <p:cNvSpPr>
            <a:spLocks noGrp="1"/>
          </p:cNvSpPr>
          <p:nvPr>
            <p:ph idx="1"/>
          </p:nvPr>
        </p:nvSpPr>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CO"/>
          </a:p>
        </p:txBody>
      </p:sp>
      <p:sp>
        <p:nvSpPr>
          <p:cNvPr id="4" name="Marcador de fecha 3">
            <a:extLst>
              <a:ext uri="{FF2B5EF4-FFF2-40B4-BE49-F238E27FC236}">
                <a16:creationId xmlns:a16="http://schemas.microsoft.com/office/drawing/2014/main" id="{18B14A41-947A-7652-61CD-91EF4707085B}"/>
              </a:ext>
            </a:extLst>
          </p:cNvPr>
          <p:cNvSpPr>
            <a:spLocks noGrp="1"/>
          </p:cNvSpPr>
          <p:nvPr>
            <p:ph type="dt" sz="half" idx="10"/>
          </p:nvPr>
        </p:nvSpPr>
        <p:spPr/>
        <p:txBody>
          <a:bodyPr/>
          <a:lstStyle/>
          <a:p>
            <a:fld id="{E544A550-247C-D14E-BBBA-0290F981E99C}" type="datetimeFigureOut">
              <a:rPr lang="es-CO" smtClean="0"/>
              <a:t>7/09/2022</a:t>
            </a:fld>
            <a:endParaRPr lang="es-CO"/>
          </a:p>
        </p:txBody>
      </p:sp>
      <p:sp>
        <p:nvSpPr>
          <p:cNvPr id="5" name="Marcador de pie de página 4">
            <a:extLst>
              <a:ext uri="{FF2B5EF4-FFF2-40B4-BE49-F238E27FC236}">
                <a16:creationId xmlns:a16="http://schemas.microsoft.com/office/drawing/2014/main" id="{1EE22A8D-7DF0-109D-F55C-4E85B36E2160}"/>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26FA3217-4BB9-4139-F2B3-DC7242596692}"/>
              </a:ext>
            </a:extLst>
          </p:cNvPr>
          <p:cNvSpPr>
            <a:spLocks noGrp="1"/>
          </p:cNvSpPr>
          <p:nvPr>
            <p:ph type="sldNum" sz="quarter" idx="12"/>
          </p:nvPr>
        </p:nvSpPr>
        <p:spPr/>
        <p:txBody>
          <a:bodyPr/>
          <a:lstStyle/>
          <a:p>
            <a:fld id="{0BD0B86B-396C-984E-9F7C-AC5DB5078910}" type="slidenum">
              <a:rPr lang="es-CO" smtClean="0"/>
              <a:t>‹#›</a:t>
            </a:fld>
            <a:endParaRPr lang="es-CO"/>
          </a:p>
        </p:txBody>
      </p:sp>
    </p:spTree>
    <p:extLst>
      <p:ext uri="{BB962C8B-B14F-4D97-AF65-F5344CB8AC3E}">
        <p14:creationId xmlns:p14="http://schemas.microsoft.com/office/powerpoint/2010/main" val="33908898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81EC31A-9742-910D-C74E-A4187BD470E9}"/>
              </a:ext>
            </a:extLst>
          </p:cNvPr>
          <p:cNvSpPr>
            <a:spLocks noGrp="1"/>
          </p:cNvSpPr>
          <p:nvPr>
            <p:ph type="title"/>
          </p:nvPr>
        </p:nvSpPr>
        <p:spPr>
          <a:xfrm>
            <a:off x="831850" y="1709738"/>
            <a:ext cx="10515600" cy="2852737"/>
          </a:xfrm>
        </p:spPr>
        <p:txBody>
          <a:bodyPr anchor="b"/>
          <a:lstStyle>
            <a:lvl1pPr>
              <a:defRPr sz="6000"/>
            </a:lvl1pPr>
          </a:lstStyle>
          <a:p>
            <a:r>
              <a:rPr lang="es-MX"/>
              <a:t>Haz clic para modificar el estilo de título del patrón</a:t>
            </a:r>
            <a:endParaRPr lang="es-CO"/>
          </a:p>
        </p:txBody>
      </p:sp>
      <p:sp>
        <p:nvSpPr>
          <p:cNvPr id="3" name="Marcador de texto 2">
            <a:extLst>
              <a:ext uri="{FF2B5EF4-FFF2-40B4-BE49-F238E27FC236}">
                <a16:creationId xmlns:a16="http://schemas.microsoft.com/office/drawing/2014/main" id="{00CC63DA-D048-79CE-FEF8-257A1F7ED51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MX"/>
              <a:t>Haga clic para modificar los estilos de texto del patrón</a:t>
            </a:r>
          </a:p>
        </p:txBody>
      </p:sp>
      <p:sp>
        <p:nvSpPr>
          <p:cNvPr id="4" name="Marcador de fecha 3">
            <a:extLst>
              <a:ext uri="{FF2B5EF4-FFF2-40B4-BE49-F238E27FC236}">
                <a16:creationId xmlns:a16="http://schemas.microsoft.com/office/drawing/2014/main" id="{6A32FC3E-5B2F-F61D-CBA9-5DD45E311C34}"/>
              </a:ext>
            </a:extLst>
          </p:cNvPr>
          <p:cNvSpPr>
            <a:spLocks noGrp="1"/>
          </p:cNvSpPr>
          <p:nvPr>
            <p:ph type="dt" sz="half" idx="10"/>
          </p:nvPr>
        </p:nvSpPr>
        <p:spPr/>
        <p:txBody>
          <a:bodyPr/>
          <a:lstStyle/>
          <a:p>
            <a:fld id="{E544A550-247C-D14E-BBBA-0290F981E99C}" type="datetimeFigureOut">
              <a:rPr lang="es-CO" smtClean="0"/>
              <a:t>7/09/2022</a:t>
            </a:fld>
            <a:endParaRPr lang="es-CO"/>
          </a:p>
        </p:txBody>
      </p:sp>
      <p:sp>
        <p:nvSpPr>
          <p:cNvPr id="5" name="Marcador de pie de página 4">
            <a:extLst>
              <a:ext uri="{FF2B5EF4-FFF2-40B4-BE49-F238E27FC236}">
                <a16:creationId xmlns:a16="http://schemas.microsoft.com/office/drawing/2014/main" id="{3EA6E2C2-E3FA-AF62-ADEF-9E63B06289E9}"/>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8D8742A0-BDE9-AFC2-5832-FFC9BD20926A}"/>
              </a:ext>
            </a:extLst>
          </p:cNvPr>
          <p:cNvSpPr>
            <a:spLocks noGrp="1"/>
          </p:cNvSpPr>
          <p:nvPr>
            <p:ph type="sldNum" sz="quarter" idx="12"/>
          </p:nvPr>
        </p:nvSpPr>
        <p:spPr/>
        <p:txBody>
          <a:bodyPr/>
          <a:lstStyle/>
          <a:p>
            <a:fld id="{0BD0B86B-396C-984E-9F7C-AC5DB5078910}" type="slidenum">
              <a:rPr lang="es-CO" smtClean="0"/>
              <a:t>‹#›</a:t>
            </a:fld>
            <a:endParaRPr lang="es-CO"/>
          </a:p>
        </p:txBody>
      </p:sp>
    </p:spTree>
    <p:extLst>
      <p:ext uri="{BB962C8B-B14F-4D97-AF65-F5344CB8AC3E}">
        <p14:creationId xmlns:p14="http://schemas.microsoft.com/office/powerpoint/2010/main" val="32398000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8CE2090-32B0-B4DD-D73E-B2765E8E38ED}"/>
              </a:ext>
            </a:extLst>
          </p:cNvPr>
          <p:cNvSpPr>
            <a:spLocks noGrp="1"/>
          </p:cNvSpPr>
          <p:nvPr>
            <p:ph type="title"/>
          </p:nvPr>
        </p:nvSpPr>
        <p:spPr/>
        <p:txBody>
          <a:bodyPr/>
          <a:lstStyle/>
          <a:p>
            <a:r>
              <a:rPr lang="es-MX"/>
              <a:t>Haz clic para modificar el estilo de título del patrón</a:t>
            </a:r>
            <a:endParaRPr lang="es-CO"/>
          </a:p>
        </p:txBody>
      </p:sp>
      <p:sp>
        <p:nvSpPr>
          <p:cNvPr id="3" name="Marcador de contenido 2">
            <a:extLst>
              <a:ext uri="{FF2B5EF4-FFF2-40B4-BE49-F238E27FC236}">
                <a16:creationId xmlns:a16="http://schemas.microsoft.com/office/drawing/2014/main" id="{45EE2F48-7D96-F9F5-77B0-4A89ADC0FD75}"/>
              </a:ext>
            </a:extLst>
          </p:cNvPr>
          <p:cNvSpPr>
            <a:spLocks noGrp="1"/>
          </p:cNvSpPr>
          <p:nvPr>
            <p:ph sz="half" idx="1"/>
          </p:nvPr>
        </p:nvSpPr>
        <p:spPr>
          <a:xfrm>
            <a:off x="838200" y="1825625"/>
            <a:ext cx="5181600" cy="4351338"/>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CO"/>
          </a:p>
        </p:txBody>
      </p:sp>
      <p:sp>
        <p:nvSpPr>
          <p:cNvPr id="4" name="Marcador de contenido 3">
            <a:extLst>
              <a:ext uri="{FF2B5EF4-FFF2-40B4-BE49-F238E27FC236}">
                <a16:creationId xmlns:a16="http://schemas.microsoft.com/office/drawing/2014/main" id="{149F33E9-59B0-2846-453C-7D757DC9485E}"/>
              </a:ext>
            </a:extLst>
          </p:cNvPr>
          <p:cNvSpPr>
            <a:spLocks noGrp="1"/>
          </p:cNvSpPr>
          <p:nvPr>
            <p:ph sz="half" idx="2"/>
          </p:nvPr>
        </p:nvSpPr>
        <p:spPr>
          <a:xfrm>
            <a:off x="6172200" y="1825625"/>
            <a:ext cx="5181600" cy="4351338"/>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CO"/>
          </a:p>
        </p:txBody>
      </p:sp>
      <p:sp>
        <p:nvSpPr>
          <p:cNvPr id="5" name="Marcador de fecha 4">
            <a:extLst>
              <a:ext uri="{FF2B5EF4-FFF2-40B4-BE49-F238E27FC236}">
                <a16:creationId xmlns:a16="http://schemas.microsoft.com/office/drawing/2014/main" id="{60E9AABF-3749-8B34-72CE-8028E7BA371C}"/>
              </a:ext>
            </a:extLst>
          </p:cNvPr>
          <p:cNvSpPr>
            <a:spLocks noGrp="1"/>
          </p:cNvSpPr>
          <p:nvPr>
            <p:ph type="dt" sz="half" idx="10"/>
          </p:nvPr>
        </p:nvSpPr>
        <p:spPr/>
        <p:txBody>
          <a:bodyPr/>
          <a:lstStyle/>
          <a:p>
            <a:fld id="{E544A550-247C-D14E-BBBA-0290F981E99C}" type="datetimeFigureOut">
              <a:rPr lang="es-CO" smtClean="0"/>
              <a:t>7/09/2022</a:t>
            </a:fld>
            <a:endParaRPr lang="es-CO"/>
          </a:p>
        </p:txBody>
      </p:sp>
      <p:sp>
        <p:nvSpPr>
          <p:cNvPr id="6" name="Marcador de pie de página 5">
            <a:extLst>
              <a:ext uri="{FF2B5EF4-FFF2-40B4-BE49-F238E27FC236}">
                <a16:creationId xmlns:a16="http://schemas.microsoft.com/office/drawing/2014/main" id="{1E837490-3B36-51E6-DC2F-9147AF24B64F}"/>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B2A9216B-3F32-AAD7-9C6F-18BCF375D730}"/>
              </a:ext>
            </a:extLst>
          </p:cNvPr>
          <p:cNvSpPr>
            <a:spLocks noGrp="1"/>
          </p:cNvSpPr>
          <p:nvPr>
            <p:ph type="sldNum" sz="quarter" idx="12"/>
          </p:nvPr>
        </p:nvSpPr>
        <p:spPr/>
        <p:txBody>
          <a:bodyPr/>
          <a:lstStyle/>
          <a:p>
            <a:fld id="{0BD0B86B-396C-984E-9F7C-AC5DB5078910}" type="slidenum">
              <a:rPr lang="es-CO" smtClean="0"/>
              <a:t>‹#›</a:t>
            </a:fld>
            <a:endParaRPr lang="es-CO"/>
          </a:p>
        </p:txBody>
      </p:sp>
    </p:spTree>
    <p:extLst>
      <p:ext uri="{BB962C8B-B14F-4D97-AF65-F5344CB8AC3E}">
        <p14:creationId xmlns:p14="http://schemas.microsoft.com/office/powerpoint/2010/main" val="6788428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F245F88-87F3-99E3-ADCB-0AA76A7B9BFD}"/>
              </a:ext>
            </a:extLst>
          </p:cNvPr>
          <p:cNvSpPr>
            <a:spLocks noGrp="1"/>
          </p:cNvSpPr>
          <p:nvPr>
            <p:ph type="title"/>
          </p:nvPr>
        </p:nvSpPr>
        <p:spPr>
          <a:xfrm>
            <a:off x="839788" y="365125"/>
            <a:ext cx="10515600" cy="1325563"/>
          </a:xfrm>
        </p:spPr>
        <p:txBody>
          <a:bodyPr/>
          <a:lstStyle/>
          <a:p>
            <a:r>
              <a:rPr lang="es-MX"/>
              <a:t>Haz clic para modificar el estilo de título del patrón</a:t>
            </a:r>
            <a:endParaRPr lang="es-CO"/>
          </a:p>
        </p:txBody>
      </p:sp>
      <p:sp>
        <p:nvSpPr>
          <p:cNvPr id="3" name="Marcador de texto 2">
            <a:extLst>
              <a:ext uri="{FF2B5EF4-FFF2-40B4-BE49-F238E27FC236}">
                <a16:creationId xmlns:a16="http://schemas.microsoft.com/office/drawing/2014/main" id="{D78374C6-CC8A-2935-4464-1A38CD82F23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MX"/>
              <a:t>Haga clic para modificar los estilos de texto del patrón</a:t>
            </a:r>
          </a:p>
        </p:txBody>
      </p:sp>
      <p:sp>
        <p:nvSpPr>
          <p:cNvPr id="4" name="Marcador de contenido 3">
            <a:extLst>
              <a:ext uri="{FF2B5EF4-FFF2-40B4-BE49-F238E27FC236}">
                <a16:creationId xmlns:a16="http://schemas.microsoft.com/office/drawing/2014/main" id="{EC1BCDC5-39CC-E171-312C-F4DE3082086D}"/>
              </a:ext>
            </a:extLst>
          </p:cNvPr>
          <p:cNvSpPr>
            <a:spLocks noGrp="1"/>
          </p:cNvSpPr>
          <p:nvPr>
            <p:ph sz="half" idx="2"/>
          </p:nvPr>
        </p:nvSpPr>
        <p:spPr>
          <a:xfrm>
            <a:off x="839788" y="2505075"/>
            <a:ext cx="5157787" cy="3684588"/>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CO"/>
          </a:p>
        </p:txBody>
      </p:sp>
      <p:sp>
        <p:nvSpPr>
          <p:cNvPr id="5" name="Marcador de texto 4">
            <a:extLst>
              <a:ext uri="{FF2B5EF4-FFF2-40B4-BE49-F238E27FC236}">
                <a16:creationId xmlns:a16="http://schemas.microsoft.com/office/drawing/2014/main" id="{63830DA6-D1C0-23F1-393B-1F6633DACC0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MX"/>
              <a:t>Haga clic para modificar los estilos de texto del patrón</a:t>
            </a:r>
          </a:p>
        </p:txBody>
      </p:sp>
      <p:sp>
        <p:nvSpPr>
          <p:cNvPr id="6" name="Marcador de contenido 5">
            <a:extLst>
              <a:ext uri="{FF2B5EF4-FFF2-40B4-BE49-F238E27FC236}">
                <a16:creationId xmlns:a16="http://schemas.microsoft.com/office/drawing/2014/main" id="{4414B687-610A-F777-36D8-4845FA8D4825}"/>
              </a:ext>
            </a:extLst>
          </p:cNvPr>
          <p:cNvSpPr>
            <a:spLocks noGrp="1"/>
          </p:cNvSpPr>
          <p:nvPr>
            <p:ph sz="quarter" idx="4"/>
          </p:nvPr>
        </p:nvSpPr>
        <p:spPr>
          <a:xfrm>
            <a:off x="6172200" y="2505075"/>
            <a:ext cx="5183188" cy="3684588"/>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CO"/>
          </a:p>
        </p:txBody>
      </p:sp>
      <p:sp>
        <p:nvSpPr>
          <p:cNvPr id="7" name="Marcador de fecha 6">
            <a:extLst>
              <a:ext uri="{FF2B5EF4-FFF2-40B4-BE49-F238E27FC236}">
                <a16:creationId xmlns:a16="http://schemas.microsoft.com/office/drawing/2014/main" id="{B1E19848-7412-3BB0-1730-6A5F9E71A85E}"/>
              </a:ext>
            </a:extLst>
          </p:cNvPr>
          <p:cNvSpPr>
            <a:spLocks noGrp="1"/>
          </p:cNvSpPr>
          <p:nvPr>
            <p:ph type="dt" sz="half" idx="10"/>
          </p:nvPr>
        </p:nvSpPr>
        <p:spPr/>
        <p:txBody>
          <a:bodyPr/>
          <a:lstStyle/>
          <a:p>
            <a:fld id="{E544A550-247C-D14E-BBBA-0290F981E99C}" type="datetimeFigureOut">
              <a:rPr lang="es-CO" smtClean="0"/>
              <a:t>7/09/2022</a:t>
            </a:fld>
            <a:endParaRPr lang="es-CO"/>
          </a:p>
        </p:txBody>
      </p:sp>
      <p:sp>
        <p:nvSpPr>
          <p:cNvPr id="8" name="Marcador de pie de página 7">
            <a:extLst>
              <a:ext uri="{FF2B5EF4-FFF2-40B4-BE49-F238E27FC236}">
                <a16:creationId xmlns:a16="http://schemas.microsoft.com/office/drawing/2014/main" id="{B5D933ED-ABBB-58E9-82C7-F877DD76C742}"/>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a16="http://schemas.microsoft.com/office/drawing/2014/main" id="{B4BA7E35-5A03-3174-7B31-716D19E9BD74}"/>
              </a:ext>
            </a:extLst>
          </p:cNvPr>
          <p:cNvSpPr>
            <a:spLocks noGrp="1"/>
          </p:cNvSpPr>
          <p:nvPr>
            <p:ph type="sldNum" sz="quarter" idx="12"/>
          </p:nvPr>
        </p:nvSpPr>
        <p:spPr/>
        <p:txBody>
          <a:bodyPr/>
          <a:lstStyle/>
          <a:p>
            <a:fld id="{0BD0B86B-396C-984E-9F7C-AC5DB5078910}" type="slidenum">
              <a:rPr lang="es-CO" smtClean="0"/>
              <a:t>‹#›</a:t>
            </a:fld>
            <a:endParaRPr lang="es-CO"/>
          </a:p>
        </p:txBody>
      </p:sp>
    </p:spTree>
    <p:extLst>
      <p:ext uri="{BB962C8B-B14F-4D97-AF65-F5344CB8AC3E}">
        <p14:creationId xmlns:p14="http://schemas.microsoft.com/office/powerpoint/2010/main" val="9813844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C8C5086-4748-D629-BE92-F5264130B2CF}"/>
              </a:ext>
            </a:extLst>
          </p:cNvPr>
          <p:cNvSpPr>
            <a:spLocks noGrp="1"/>
          </p:cNvSpPr>
          <p:nvPr>
            <p:ph type="title"/>
          </p:nvPr>
        </p:nvSpPr>
        <p:spPr/>
        <p:txBody>
          <a:bodyPr/>
          <a:lstStyle/>
          <a:p>
            <a:r>
              <a:rPr lang="es-MX"/>
              <a:t>Haz clic para modificar el estilo de título del patrón</a:t>
            </a:r>
            <a:endParaRPr lang="es-CO"/>
          </a:p>
        </p:txBody>
      </p:sp>
      <p:sp>
        <p:nvSpPr>
          <p:cNvPr id="3" name="Marcador de fecha 2">
            <a:extLst>
              <a:ext uri="{FF2B5EF4-FFF2-40B4-BE49-F238E27FC236}">
                <a16:creationId xmlns:a16="http://schemas.microsoft.com/office/drawing/2014/main" id="{3C7E405B-697F-8111-86E0-E73ABFAD6FF2}"/>
              </a:ext>
            </a:extLst>
          </p:cNvPr>
          <p:cNvSpPr>
            <a:spLocks noGrp="1"/>
          </p:cNvSpPr>
          <p:nvPr>
            <p:ph type="dt" sz="half" idx="10"/>
          </p:nvPr>
        </p:nvSpPr>
        <p:spPr/>
        <p:txBody>
          <a:bodyPr/>
          <a:lstStyle/>
          <a:p>
            <a:fld id="{E544A550-247C-D14E-BBBA-0290F981E99C}" type="datetimeFigureOut">
              <a:rPr lang="es-CO" smtClean="0"/>
              <a:t>7/09/2022</a:t>
            </a:fld>
            <a:endParaRPr lang="es-CO"/>
          </a:p>
        </p:txBody>
      </p:sp>
      <p:sp>
        <p:nvSpPr>
          <p:cNvPr id="4" name="Marcador de pie de página 3">
            <a:extLst>
              <a:ext uri="{FF2B5EF4-FFF2-40B4-BE49-F238E27FC236}">
                <a16:creationId xmlns:a16="http://schemas.microsoft.com/office/drawing/2014/main" id="{3586AE59-FE76-9267-F1A9-0DA4EF6D4871}"/>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AD6052BA-9867-190A-2493-A0BBBA690881}"/>
              </a:ext>
            </a:extLst>
          </p:cNvPr>
          <p:cNvSpPr>
            <a:spLocks noGrp="1"/>
          </p:cNvSpPr>
          <p:nvPr>
            <p:ph type="sldNum" sz="quarter" idx="12"/>
          </p:nvPr>
        </p:nvSpPr>
        <p:spPr/>
        <p:txBody>
          <a:bodyPr/>
          <a:lstStyle/>
          <a:p>
            <a:fld id="{0BD0B86B-396C-984E-9F7C-AC5DB5078910}" type="slidenum">
              <a:rPr lang="es-CO" smtClean="0"/>
              <a:t>‹#›</a:t>
            </a:fld>
            <a:endParaRPr lang="es-CO"/>
          </a:p>
        </p:txBody>
      </p:sp>
    </p:spTree>
    <p:extLst>
      <p:ext uri="{BB962C8B-B14F-4D97-AF65-F5344CB8AC3E}">
        <p14:creationId xmlns:p14="http://schemas.microsoft.com/office/powerpoint/2010/main" val="39588198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7D3327D8-DD17-0ECC-4631-50AA03890512}"/>
              </a:ext>
            </a:extLst>
          </p:cNvPr>
          <p:cNvSpPr>
            <a:spLocks noGrp="1"/>
          </p:cNvSpPr>
          <p:nvPr>
            <p:ph type="dt" sz="half" idx="10"/>
          </p:nvPr>
        </p:nvSpPr>
        <p:spPr/>
        <p:txBody>
          <a:bodyPr/>
          <a:lstStyle/>
          <a:p>
            <a:fld id="{E544A550-247C-D14E-BBBA-0290F981E99C}" type="datetimeFigureOut">
              <a:rPr lang="es-CO" smtClean="0"/>
              <a:t>7/09/2022</a:t>
            </a:fld>
            <a:endParaRPr lang="es-CO"/>
          </a:p>
        </p:txBody>
      </p:sp>
      <p:sp>
        <p:nvSpPr>
          <p:cNvPr id="3" name="Marcador de pie de página 2">
            <a:extLst>
              <a:ext uri="{FF2B5EF4-FFF2-40B4-BE49-F238E27FC236}">
                <a16:creationId xmlns:a16="http://schemas.microsoft.com/office/drawing/2014/main" id="{6CC71C2F-9D16-3C8A-8A17-F06C2D35D02B}"/>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a16="http://schemas.microsoft.com/office/drawing/2014/main" id="{944184BE-74F1-A8B8-D7AA-4ECE039BB452}"/>
              </a:ext>
            </a:extLst>
          </p:cNvPr>
          <p:cNvSpPr>
            <a:spLocks noGrp="1"/>
          </p:cNvSpPr>
          <p:nvPr>
            <p:ph type="sldNum" sz="quarter" idx="12"/>
          </p:nvPr>
        </p:nvSpPr>
        <p:spPr/>
        <p:txBody>
          <a:bodyPr/>
          <a:lstStyle/>
          <a:p>
            <a:fld id="{0BD0B86B-396C-984E-9F7C-AC5DB5078910}" type="slidenum">
              <a:rPr lang="es-CO" smtClean="0"/>
              <a:t>‹#›</a:t>
            </a:fld>
            <a:endParaRPr lang="es-CO"/>
          </a:p>
        </p:txBody>
      </p:sp>
    </p:spTree>
    <p:extLst>
      <p:ext uri="{BB962C8B-B14F-4D97-AF65-F5344CB8AC3E}">
        <p14:creationId xmlns:p14="http://schemas.microsoft.com/office/powerpoint/2010/main" val="8047588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CA68DAF-DBE8-E118-F38F-02DD5E1791FF}"/>
              </a:ext>
            </a:extLst>
          </p:cNvPr>
          <p:cNvSpPr>
            <a:spLocks noGrp="1"/>
          </p:cNvSpPr>
          <p:nvPr>
            <p:ph type="title"/>
          </p:nvPr>
        </p:nvSpPr>
        <p:spPr>
          <a:xfrm>
            <a:off x="839788" y="457200"/>
            <a:ext cx="3932237" cy="1600200"/>
          </a:xfrm>
        </p:spPr>
        <p:txBody>
          <a:bodyPr anchor="b"/>
          <a:lstStyle>
            <a:lvl1pPr>
              <a:defRPr sz="3200"/>
            </a:lvl1pPr>
          </a:lstStyle>
          <a:p>
            <a:r>
              <a:rPr lang="es-MX"/>
              <a:t>Haz clic para modificar el estilo de título del patrón</a:t>
            </a:r>
            <a:endParaRPr lang="es-CO"/>
          </a:p>
        </p:txBody>
      </p:sp>
      <p:sp>
        <p:nvSpPr>
          <p:cNvPr id="3" name="Marcador de contenido 2">
            <a:extLst>
              <a:ext uri="{FF2B5EF4-FFF2-40B4-BE49-F238E27FC236}">
                <a16:creationId xmlns:a16="http://schemas.microsoft.com/office/drawing/2014/main" id="{6CF16D95-A5E8-6033-4A9E-95251CB0A04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CO"/>
          </a:p>
        </p:txBody>
      </p:sp>
      <p:sp>
        <p:nvSpPr>
          <p:cNvPr id="4" name="Marcador de texto 3">
            <a:extLst>
              <a:ext uri="{FF2B5EF4-FFF2-40B4-BE49-F238E27FC236}">
                <a16:creationId xmlns:a16="http://schemas.microsoft.com/office/drawing/2014/main" id="{39F2F27D-551E-56C0-B8DB-6869A918E07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MX"/>
              <a:t>Haga clic para modificar los estilos de texto del patrón</a:t>
            </a:r>
          </a:p>
        </p:txBody>
      </p:sp>
      <p:sp>
        <p:nvSpPr>
          <p:cNvPr id="5" name="Marcador de fecha 4">
            <a:extLst>
              <a:ext uri="{FF2B5EF4-FFF2-40B4-BE49-F238E27FC236}">
                <a16:creationId xmlns:a16="http://schemas.microsoft.com/office/drawing/2014/main" id="{8C41E4DE-2B0F-044A-9793-DCA159564232}"/>
              </a:ext>
            </a:extLst>
          </p:cNvPr>
          <p:cNvSpPr>
            <a:spLocks noGrp="1"/>
          </p:cNvSpPr>
          <p:nvPr>
            <p:ph type="dt" sz="half" idx="10"/>
          </p:nvPr>
        </p:nvSpPr>
        <p:spPr/>
        <p:txBody>
          <a:bodyPr/>
          <a:lstStyle/>
          <a:p>
            <a:fld id="{E544A550-247C-D14E-BBBA-0290F981E99C}" type="datetimeFigureOut">
              <a:rPr lang="es-CO" smtClean="0"/>
              <a:t>7/09/2022</a:t>
            </a:fld>
            <a:endParaRPr lang="es-CO"/>
          </a:p>
        </p:txBody>
      </p:sp>
      <p:sp>
        <p:nvSpPr>
          <p:cNvPr id="6" name="Marcador de pie de página 5">
            <a:extLst>
              <a:ext uri="{FF2B5EF4-FFF2-40B4-BE49-F238E27FC236}">
                <a16:creationId xmlns:a16="http://schemas.microsoft.com/office/drawing/2014/main" id="{C847CE9F-C9BD-B054-0BC3-3AD40E393765}"/>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7B17D061-7212-5FDF-3C42-1DE6EDC040A2}"/>
              </a:ext>
            </a:extLst>
          </p:cNvPr>
          <p:cNvSpPr>
            <a:spLocks noGrp="1"/>
          </p:cNvSpPr>
          <p:nvPr>
            <p:ph type="sldNum" sz="quarter" idx="12"/>
          </p:nvPr>
        </p:nvSpPr>
        <p:spPr/>
        <p:txBody>
          <a:bodyPr/>
          <a:lstStyle/>
          <a:p>
            <a:fld id="{0BD0B86B-396C-984E-9F7C-AC5DB5078910}" type="slidenum">
              <a:rPr lang="es-CO" smtClean="0"/>
              <a:t>‹#›</a:t>
            </a:fld>
            <a:endParaRPr lang="es-CO"/>
          </a:p>
        </p:txBody>
      </p:sp>
    </p:spTree>
    <p:extLst>
      <p:ext uri="{BB962C8B-B14F-4D97-AF65-F5344CB8AC3E}">
        <p14:creationId xmlns:p14="http://schemas.microsoft.com/office/powerpoint/2010/main" val="31362849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CE749C7-3A02-E7CC-16A5-E9C06CCE102D}"/>
              </a:ext>
            </a:extLst>
          </p:cNvPr>
          <p:cNvSpPr>
            <a:spLocks noGrp="1"/>
          </p:cNvSpPr>
          <p:nvPr>
            <p:ph type="title"/>
          </p:nvPr>
        </p:nvSpPr>
        <p:spPr>
          <a:xfrm>
            <a:off x="839788" y="457200"/>
            <a:ext cx="3932237" cy="1600200"/>
          </a:xfrm>
        </p:spPr>
        <p:txBody>
          <a:bodyPr anchor="b"/>
          <a:lstStyle>
            <a:lvl1pPr>
              <a:defRPr sz="3200"/>
            </a:lvl1pPr>
          </a:lstStyle>
          <a:p>
            <a:r>
              <a:rPr lang="es-MX"/>
              <a:t>Haz clic para modificar el estilo de título del patrón</a:t>
            </a:r>
            <a:endParaRPr lang="es-CO"/>
          </a:p>
        </p:txBody>
      </p:sp>
      <p:sp>
        <p:nvSpPr>
          <p:cNvPr id="3" name="Marcador de posición de imagen 2">
            <a:extLst>
              <a:ext uri="{FF2B5EF4-FFF2-40B4-BE49-F238E27FC236}">
                <a16:creationId xmlns:a16="http://schemas.microsoft.com/office/drawing/2014/main" id="{EF6D8468-6E4B-7CC6-D435-045043EBBB7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a:extLst>
              <a:ext uri="{FF2B5EF4-FFF2-40B4-BE49-F238E27FC236}">
                <a16:creationId xmlns:a16="http://schemas.microsoft.com/office/drawing/2014/main" id="{0982F3C7-6A0B-A4EA-53CE-A237A657CDD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MX"/>
              <a:t>Haga clic para modificar los estilos de texto del patrón</a:t>
            </a:r>
          </a:p>
        </p:txBody>
      </p:sp>
      <p:sp>
        <p:nvSpPr>
          <p:cNvPr id="5" name="Marcador de fecha 4">
            <a:extLst>
              <a:ext uri="{FF2B5EF4-FFF2-40B4-BE49-F238E27FC236}">
                <a16:creationId xmlns:a16="http://schemas.microsoft.com/office/drawing/2014/main" id="{B95FFC7F-255B-0169-7E6A-6C86F22AC5BD}"/>
              </a:ext>
            </a:extLst>
          </p:cNvPr>
          <p:cNvSpPr>
            <a:spLocks noGrp="1"/>
          </p:cNvSpPr>
          <p:nvPr>
            <p:ph type="dt" sz="half" idx="10"/>
          </p:nvPr>
        </p:nvSpPr>
        <p:spPr/>
        <p:txBody>
          <a:bodyPr/>
          <a:lstStyle/>
          <a:p>
            <a:fld id="{E544A550-247C-D14E-BBBA-0290F981E99C}" type="datetimeFigureOut">
              <a:rPr lang="es-CO" smtClean="0"/>
              <a:t>7/09/2022</a:t>
            </a:fld>
            <a:endParaRPr lang="es-CO"/>
          </a:p>
        </p:txBody>
      </p:sp>
      <p:sp>
        <p:nvSpPr>
          <p:cNvPr id="6" name="Marcador de pie de página 5">
            <a:extLst>
              <a:ext uri="{FF2B5EF4-FFF2-40B4-BE49-F238E27FC236}">
                <a16:creationId xmlns:a16="http://schemas.microsoft.com/office/drawing/2014/main" id="{BFAEA2D5-0F45-2216-8A1B-C19E8641F247}"/>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0F5D8258-BB71-EFF0-1190-57810F7D0420}"/>
              </a:ext>
            </a:extLst>
          </p:cNvPr>
          <p:cNvSpPr>
            <a:spLocks noGrp="1"/>
          </p:cNvSpPr>
          <p:nvPr>
            <p:ph type="sldNum" sz="quarter" idx="12"/>
          </p:nvPr>
        </p:nvSpPr>
        <p:spPr/>
        <p:txBody>
          <a:bodyPr/>
          <a:lstStyle/>
          <a:p>
            <a:fld id="{0BD0B86B-396C-984E-9F7C-AC5DB5078910}" type="slidenum">
              <a:rPr lang="es-CO" smtClean="0"/>
              <a:t>‹#›</a:t>
            </a:fld>
            <a:endParaRPr lang="es-CO"/>
          </a:p>
        </p:txBody>
      </p:sp>
    </p:spTree>
    <p:extLst>
      <p:ext uri="{BB962C8B-B14F-4D97-AF65-F5344CB8AC3E}">
        <p14:creationId xmlns:p14="http://schemas.microsoft.com/office/powerpoint/2010/main" val="27006099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17BD341E-E46E-6177-6629-9445A2E630E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MX"/>
              <a:t>Haz clic para modificar el estilo de título del patrón</a:t>
            </a:r>
            <a:endParaRPr lang="es-CO"/>
          </a:p>
        </p:txBody>
      </p:sp>
      <p:sp>
        <p:nvSpPr>
          <p:cNvPr id="3" name="Marcador de texto 2">
            <a:extLst>
              <a:ext uri="{FF2B5EF4-FFF2-40B4-BE49-F238E27FC236}">
                <a16:creationId xmlns:a16="http://schemas.microsoft.com/office/drawing/2014/main" id="{D3CB55AB-BC43-A4E1-428D-C6395B464FB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CO"/>
          </a:p>
        </p:txBody>
      </p:sp>
      <p:sp>
        <p:nvSpPr>
          <p:cNvPr id="4" name="Marcador de fecha 3">
            <a:extLst>
              <a:ext uri="{FF2B5EF4-FFF2-40B4-BE49-F238E27FC236}">
                <a16:creationId xmlns:a16="http://schemas.microsoft.com/office/drawing/2014/main" id="{0BD4384F-99D5-87F6-78C1-9CD14CDCBA7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544A550-247C-D14E-BBBA-0290F981E99C}" type="datetimeFigureOut">
              <a:rPr lang="es-CO" smtClean="0"/>
              <a:t>7/09/2022</a:t>
            </a:fld>
            <a:endParaRPr lang="es-CO"/>
          </a:p>
        </p:txBody>
      </p:sp>
      <p:sp>
        <p:nvSpPr>
          <p:cNvPr id="5" name="Marcador de pie de página 4">
            <a:extLst>
              <a:ext uri="{FF2B5EF4-FFF2-40B4-BE49-F238E27FC236}">
                <a16:creationId xmlns:a16="http://schemas.microsoft.com/office/drawing/2014/main" id="{16224625-71BC-0345-AE29-4C067736F58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a:extLst>
              <a:ext uri="{FF2B5EF4-FFF2-40B4-BE49-F238E27FC236}">
                <a16:creationId xmlns:a16="http://schemas.microsoft.com/office/drawing/2014/main" id="{878CB313-78BB-5968-1A80-6AE380B38F9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BD0B86B-396C-984E-9F7C-AC5DB5078910}" type="slidenum">
              <a:rPr lang="es-CO" smtClean="0"/>
              <a:t>‹#›</a:t>
            </a:fld>
            <a:endParaRPr lang="es-CO"/>
          </a:p>
        </p:txBody>
      </p:sp>
    </p:spTree>
    <p:extLst>
      <p:ext uri="{BB962C8B-B14F-4D97-AF65-F5344CB8AC3E}">
        <p14:creationId xmlns:p14="http://schemas.microsoft.com/office/powerpoint/2010/main" val="7016615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2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2315993"/>
            <a:ext cx="12192000" cy="1600438"/>
          </a:xfrm>
          <a:prstGeom prst="rect">
            <a:avLst/>
          </a:prstGeom>
          <a:noFill/>
        </p:spPr>
        <p:txBody>
          <a:bodyPr wrap="square" rtlCol="0">
            <a:spAutoFit/>
          </a:bodyPr>
          <a:lstStyle/>
          <a:p>
            <a:pPr algn="ctr"/>
            <a:r>
              <a:rPr lang="en-US" sz="9800">
                <a:effectLst>
                  <a:outerShdw blurRad="50800" dist="38100" dir="5400000" algn="t" rotWithShape="0">
                    <a:prstClr val="black">
                      <a:alpha val="40000"/>
                    </a:prstClr>
                  </a:outerShdw>
                </a:effectLst>
                <a:latin typeface="Raleway ExtraBold" panose="020B0903030101060003" pitchFamily="34" charset="-52"/>
              </a:rPr>
              <a:t>ARQUITECTURA</a:t>
            </a:r>
            <a:endParaRPr lang="ru-RU" sz="9800">
              <a:effectLst>
                <a:outerShdw blurRad="50800" dist="38100" dir="5400000" algn="t" rotWithShape="0">
                  <a:prstClr val="black">
                    <a:alpha val="40000"/>
                  </a:prstClr>
                </a:outerShdw>
              </a:effectLst>
              <a:latin typeface="Raleway ExtraBold" panose="020B0903030101060003" pitchFamily="34" charset="-52"/>
            </a:endParaRPr>
          </a:p>
        </p:txBody>
      </p:sp>
      <p:sp>
        <p:nvSpPr>
          <p:cNvPr id="13" name="TextBox 12"/>
          <p:cNvSpPr txBox="1"/>
          <p:nvPr/>
        </p:nvSpPr>
        <p:spPr>
          <a:xfrm>
            <a:off x="0" y="3603082"/>
            <a:ext cx="12192000" cy="461665"/>
          </a:xfrm>
          <a:prstGeom prst="rect">
            <a:avLst/>
          </a:prstGeom>
          <a:noFill/>
        </p:spPr>
        <p:txBody>
          <a:bodyPr wrap="square" rtlCol="0">
            <a:spAutoFit/>
          </a:bodyPr>
          <a:lstStyle/>
          <a:p>
            <a:pPr algn="ctr"/>
            <a:r>
              <a:rPr lang="en-US" sz="2400">
                <a:latin typeface="Raleway Medium" panose="020B0603030101060003" pitchFamily="34" charset="-52"/>
              </a:rPr>
              <a:t>Y MODELAMIENTO DE SOFTWARE</a:t>
            </a:r>
            <a:endParaRPr lang="ru-RU" sz="1200">
              <a:latin typeface="Raleway Medium" panose="020B0603030101060003" pitchFamily="34" charset="-52"/>
            </a:endParaRPr>
          </a:p>
        </p:txBody>
      </p:sp>
      <p:pic>
        <p:nvPicPr>
          <p:cNvPr id="5" name="Imagen 4">
            <a:extLst>
              <a:ext uri="{FF2B5EF4-FFF2-40B4-BE49-F238E27FC236}">
                <a16:creationId xmlns:a16="http://schemas.microsoft.com/office/drawing/2014/main" id="{EF414F0B-36C5-4345-8051-26D05B9ECD87}"/>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p:blipFill>
        <p:spPr>
          <a:xfrm>
            <a:off x="11004236" y="6447885"/>
            <a:ext cx="1187764" cy="410115"/>
          </a:xfrm>
          <a:prstGeom prst="rect">
            <a:avLst/>
          </a:prstGeom>
        </p:spPr>
      </p:pic>
      <p:sp>
        <p:nvSpPr>
          <p:cNvPr id="2" name="TextBox 1">
            <a:extLst>
              <a:ext uri="{FF2B5EF4-FFF2-40B4-BE49-F238E27FC236}">
                <a16:creationId xmlns:a16="http://schemas.microsoft.com/office/drawing/2014/main" id="{4908BD3E-DC70-8242-679E-B2B954ACCAD2}"/>
              </a:ext>
            </a:extLst>
          </p:cNvPr>
          <p:cNvSpPr txBox="1"/>
          <p:nvPr/>
        </p:nvSpPr>
        <p:spPr>
          <a:xfrm>
            <a:off x="4828780" y="5350103"/>
            <a:ext cx="3505200"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a:ea typeface="Calibri"/>
                <a:cs typeface="Calibri"/>
              </a:rPr>
              <a:t>Acosta </a:t>
            </a:r>
            <a:r>
              <a:rPr lang="en-US" sz="2400" err="1">
                <a:ea typeface="Calibri"/>
                <a:cs typeface="Calibri"/>
              </a:rPr>
              <a:t>Anguie</a:t>
            </a:r>
            <a:endParaRPr lang="en-US" sz="2400" err="1">
              <a:ea typeface="+mn-lt"/>
              <a:cs typeface="+mn-lt"/>
            </a:endParaRPr>
          </a:p>
          <a:p>
            <a:r>
              <a:rPr lang="en-US" sz="2400">
                <a:ea typeface="Calibri"/>
                <a:cs typeface="Calibri"/>
              </a:rPr>
              <a:t>Caicedo Pahola</a:t>
            </a:r>
            <a:endParaRPr lang="en-US" sz="2400">
              <a:ea typeface="+mn-lt"/>
              <a:cs typeface="+mn-lt"/>
            </a:endParaRPr>
          </a:p>
          <a:p>
            <a:r>
              <a:rPr lang="en-US" sz="2400">
                <a:ea typeface="Calibri"/>
                <a:cs typeface="Calibri"/>
              </a:rPr>
              <a:t>Romero Diana</a:t>
            </a:r>
            <a:endParaRPr lang="en-US" sz="2400"/>
          </a:p>
        </p:txBody>
      </p:sp>
    </p:spTree>
    <p:extLst>
      <p:ext uri="{BB962C8B-B14F-4D97-AF65-F5344CB8AC3E}">
        <p14:creationId xmlns:p14="http://schemas.microsoft.com/office/powerpoint/2010/main" val="2787606354"/>
      </p:ext>
    </p:extLst>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a:extLst>
              <a:ext uri="{FF2B5EF4-FFF2-40B4-BE49-F238E27FC236}">
                <a16:creationId xmlns:a16="http://schemas.microsoft.com/office/drawing/2014/main" id="{2E1A56A6-5B11-999A-09FC-E0BB673EA02A}"/>
              </a:ext>
            </a:extLst>
          </p:cNvPr>
          <p:cNvSpPr txBox="1">
            <a:spLocks/>
          </p:cNvSpPr>
          <p:nvPr/>
        </p:nvSpPr>
        <p:spPr>
          <a:xfrm>
            <a:off x="0" y="0"/>
            <a:ext cx="12192000" cy="82225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CO" sz="4400" b="1">
                <a:latin typeface="Raleway" pitchFamily="2" charset="77"/>
              </a:rPr>
              <a:t>Visión de arquitectura</a:t>
            </a:r>
          </a:p>
        </p:txBody>
      </p:sp>
      <p:pic>
        <p:nvPicPr>
          <p:cNvPr id="15" name="Imagen 14">
            <a:extLst>
              <a:ext uri="{FF2B5EF4-FFF2-40B4-BE49-F238E27FC236}">
                <a16:creationId xmlns:a16="http://schemas.microsoft.com/office/drawing/2014/main" id="{9115B8F1-7EA6-8BEB-3187-CDFE8926171A}"/>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11004236" y="6447885"/>
            <a:ext cx="1187764" cy="410115"/>
          </a:xfrm>
          <a:prstGeom prst="rect">
            <a:avLst/>
          </a:prstGeom>
        </p:spPr>
      </p:pic>
      <p:sp>
        <p:nvSpPr>
          <p:cNvPr id="3" name="Marcador de contenido 2">
            <a:extLst>
              <a:ext uri="{FF2B5EF4-FFF2-40B4-BE49-F238E27FC236}">
                <a16:creationId xmlns:a16="http://schemas.microsoft.com/office/drawing/2014/main" id="{68759256-07FA-C4C8-154A-E7502AEF848B}"/>
              </a:ext>
            </a:extLst>
          </p:cNvPr>
          <p:cNvSpPr txBox="1">
            <a:spLocks/>
          </p:cNvSpPr>
          <p:nvPr/>
        </p:nvSpPr>
        <p:spPr>
          <a:xfrm>
            <a:off x="708836" y="1791587"/>
            <a:ext cx="9725248" cy="1637413"/>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endParaRPr lang="es-CO" sz="1800">
              <a:latin typeface="Raleway" pitchFamily="2" charset="77"/>
              <a:cs typeface="Arial" panose="020B0604020202020204"/>
            </a:endParaRPr>
          </a:p>
        </p:txBody>
      </p:sp>
      <p:graphicFrame>
        <p:nvGraphicFramePr>
          <p:cNvPr id="4" name="Tabla 4">
            <a:extLst>
              <a:ext uri="{FF2B5EF4-FFF2-40B4-BE49-F238E27FC236}">
                <a16:creationId xmlns:a16="http://schemas.microsoft.com/office/drawing/2014/main" id="{9B8E3F64-9A65-9225-B775-93731266ADB2}"/>
              </a:ext>
            </a:extLst>
          </p:cNvPr>
          <p:cNvGraphicFramePr>
            <a:graphicFrameLocks noGrp="1"/>
          </p:cNvGraphicFramePr>
          <p:nvPr>
            <p:extLst>
              <p:ext uri="{D42A27DB-BD31-4B8C-83A1-F6EECF244321}">
                <p14:modId xmlns:p14="http://schemas.microsoft.com/office/powerpoint/2010/main" val="2041001327"/>
              </p:ext>
            </p:extLst>
          </p:nvPr>
        </p:nvGraphicFramePr>
        <p:xfrm>
          <a:off x="2032000" y="1185005"/>
          <a:ext cx="8128000" cy="5262880"/>
        </p:xfrm>
        <a:graphic>
          <a:graphicData uri="http://schemas.openxmlformats.org/drawingml/2006/table">
            <a:tbl>
              <a:tblPr firstRow="1" bandRow="1">
                <a:tableStyleId>{BC89EF96-8CEA-46FF-86C4-4CE0E7609802}</a:tableStyleId>
              </a:tblPr>
              <a:tblGrid>
                <a:gridCol w="4064000">
                  <a:extLst>
                    <a:ext uri="{9D8B030D-6E8A-4147-A177-3AD203B41FA5}">
                      <a16:colId xmlns:a16="http://schemas.microsoft.com/office/drawing/2014/main" val="2768531565"/>
                    </a:ext>
                  </a:extLst>
                </a:gridCol>
                <a:gridCol w="4064000">
                  <a:extLst>
                    <a:ext uri="{9D8B030D-6E8A-4147-A177-3AD203B41FA5}">
                      <a16:colId xmlns:a16="http://schemas.microsoft.com/office/drawing/2014/main" val="3762550426"/>
                    </a:ext>
                  </a:extLst>
                </a:gridCol>
              </a:tblGrid>
              <a:tr h="370840">
                <a:tc>
                  <a:txBody>
                    <a:bodyPr/>
                    <a:lstStyle/>
                    <a:p>
                      <a:pPr algn="ctr"/>
                      <a:r>
                        <a:rPr lang="es-CO"/>
                        <a:t>RESTRICCIONES DE NEGOCIO</a:t>
                      </a:r>
                    </a:p>
                  </a:txBody>
                  <a:tcPr/>
                </a:tc>
                <a:tc>
                  <a:txBody>
                    <a:bodyPr/>
                    <a:lstStyle/>
                    <a:p>
                      <a:pPr algn="ctr"/>
                      <a:r>
                        <a:rPr lang="es-CO"/>
                        <a:t>RESTRICCIONES TÉCNICAS</a:t>
                      </a:r>
                    </a:p>
                  </a:txBody>
                  <a:tcPr/>
                </a:tc>
                <a:extLst>
                  <a:ext uri="{0D108BD9-81ED-4DB2-BD59-A6C34878D82A}">
                    <a16:rowId xmlns:a16="http://schemas.microsoft.com/office/drawing/2014/main" val="3441594478"/>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CO" sz="1600" b="0" i="0" u="none" strike="noStrike" kern="1200" cap="none" spc="0" normalizeH="0" baseline="0" noProof="0">
                          <a:ln>
                            <a:noFill/>
                          </a:ln>
                          <a:solidFill>
                            <a:prstClr val="black"/>
                          </a:solidFill>
                          <a:effectLst/>
                          <a:uLnTx/>
                          <a:uFillTx/>
                          <a:latin typeface="Calibri" panose="020F0502020204030204"/>
                          <a:ea typeface="+mn-ea"/>
                          <a:cs typeface="+mn-cs"/>
                        </a:rPr>
                        <a:t>No aplica</a:t>
                      </a:r>
                    </a:p>
                  </a:txBody>
                  <a:tcPr/>
                </a:tc>
                <a:tc>
                  <a:txBody>
                    <a:bodyPr/>
                    <a:lstStyle/>
                    <a:p>
                      <a:r>
                        <a:rPr lang="es-ES" sz="1500"/>
                        <a:t>Los pacientes podrán contar con un sistema de atención virtual, este les permitirá tener un contacto con sus familias en caso de pandemias que impidan las visitas de las mismas, también un usuario podrá visualizar en tiempo real el estado y los montos de su cuenta, como también las evoluciones que realizan los médicos y el estado y resultado de sus laboratorios o imágenes diagnósticas.</a:t>
                      </a:r>
                      <a:endParaRPr lang="es-CO" sz="1500"/>
                    </a:p>
                  </a:txBody>
                  <a:tcPr/>
                </a:tc>
                <a:extLst>
                  <a:ext uri="{0D108BD9-81ED-4DB2-BD59-A6C34878D82A}">
                    <a16:rowId xmlns:a16="http://schemas.microsoft.com/office/drawing/2014/main" val="3890949015"/>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CO" sz="1600" b="0" i="0" u="none" strike="noStrike" kern="1200" cap="none" spc="0" normalizeH="0" baseline="0" noProof="0">
                          <a:ln>
                            <a:noFill/>
                          </a:ln>
                          <a:solidFill>
                            <a:prstClr val="black"/>
                          </a:solidFill>
                          <a:effectLst/>
                          <a:uLnTx/>
                          <a:uFillTx/>
                          <a:latin typeface="Calibri" panose="020F0502020204030204"/>
                          <a:ea typeface="+mn-ea"/>
                          <a:cs typeface="+mn-cs"/>
                        </a:rPr>
                        <a:t>No aplica</a:t>
                      </a:r>
                    </a:p>
                  </a:txBody>
                  <a:tcPr/>
                </a:tc>
                <a:tc>
                  <a:txBody>
                    <a:bodyPr/>
                    <a:lstStyle/>
                    <a:p>
                      <a:r>
                        <a:rPr lang="es-ES" sz="1600"/>
                        <a:t>Se deberá contar con una historia clínica </a:t>
                      </a:r>
                    </a:p>
                    <a:p>
                      <a:r>
                        <a:rPr lang="es-ES" sz="1600"/>
                        <a:t>unificada electrónica de los pacientes.</a:t>
                      </a:r>
                      <a:endParaRPr lang="es-CO" sz="1600"/>
                    </a:p>
                  </a:txBody>
                  <a:tcPr/>
                </a:tc>
                <a:extLst>
                  <a:ext uri="{0D108BD9-81ED-4DB2-BD59-A6C34878D82A}">
                    <a16:rowId xmlns:a16="http://schemas.microsoft.com/office/drawing/2014/main" val="4200499913"/>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CO" sz="1600" b="0" i="0" u="none" strike="noStrike" kern="1200" cap="none" spc="0" normalizeH="0" baseline="0" noProof="0">
                          <a:ln>
                            <a:noFill/>
                          </a:ln>
                          <a:solidFill>
                            <a:prstClr val="black"/>
                          </a:solidFill>
                          <a:effectLst/>
                          <a:uLnTx/>
                          <a:uFillTx/>
                          <a:latin typeface="Calibri" panose="020F0502020204030204"/>
                          <a:ea typeface="+mn-ea"/>
                          <a:cs typeface="+mn-cs"/>
                        </a:rPr>
                        <a:t>No aplica</a:t>
                      </a:r>
                    </a:p>
                  </a:txBody>
                  <a:tcPr/>
                </a:tc>
                <a:tc>
                  <a:txBody>
                    <a:bodyPr/>
                    <a:lstStyle/>
                    <a:p>
                      <a:r>
                        <a:rPr lang="es-ES" sz="1600"/>
                        <a:t>No se debe permitir la modificación o alteración de la historia clínica de un paciente bajo ninguna circunstancia.</a:t>
                      </a:r>
                    </a:p>
                    <a:p>
                      <a:endParaRPr lang="es-CO"/>
                    </a:p>
                  </a:txBody>
                  <a:tcPr/>
                </a:tc>
                <a:extLst>
                  <a:ext uri="{0D108BD9-81ED-4DB2-BD59-A6C34878D82A}">
                    <a16:rowId xmlns:a16="http://schemas.microsoft.com/office/drawing/2014/main" val="413247845"/>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CO" sz="1600" b="0" i="0" u="none" strike="noStrike" kern="1200" cap="none" spc="0" normalizeH="0" baseline="0" noProof="0">
                          <a:ln>
                            <a:noFill/>
                          </a:ln>
                          <a:solidFill>
                            <a:prstClr val="black"/>
                          </a:solidFill>
                          <a:effectLst/>
                          <a:uLnTx/>
                          <a:uFillTx/>
                          <a:latin typeface="Calibri" panose="020F0502020204030204"/>
                          <a:ea typeface="+mn-ea"/>
                          <a:cs typeface="+mn-cs"/>
                        </a:rPr>
                        <a:t>No aplica</a:t>
                      </a:r>
                    </a:p>
                  </a:txBody>
                  <a:tcPr/>
                </a:tc>
                <a:tc>
                  <a:txBody>
                    <a:bodyPr/>
                    <a:lstStyle/>
                    <a:p>
                      <a:r>
                        <a:rPr lang="es-ES" sz="1600"/>
                        <a:t>Se debe conservar el histórico de la información que existe en el actual HIS, el periodo de integración no puede ser mayor a 6 meses.</a:t>
                      </a:r>
                      <a:endParaRPr lang="es-CO" sz="1600"/>
                    </a:p>
                  </a:txBody>
                  <a:tcPr/>
                </a:tc>
                <a:extLst>
                  <a:ext uri="{0D108BD9-81ED-4DB2-BD59-A6C34878D82A}">
                    <a16:rowId xmlns:a16="http://schemas.microsoft.com/office/drawing/2014/main" val="2029848075"/>
                  </a:ext>
                </a:extLst>
              </a:tr>
            </a:tbl>
          </a:graphicData>
        </a:graphic>
      </p:graphicFrame>
    </p:spTree>
    <p:extLst>
      <p:ext uri="{BB962C8B-B14F-4D97-AF65-F5344CB8AC3E}">
        <p14:creationId xmlns:p14="http://schemas.microsoft.com/office/powerpoint/2010/main" val="2429896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a:extLst>
              <a:ext uri="{FF2B5EF4-FFF2-40B4-BE49-F238E27FC236}">
                <a16:creationId xmlns:a16="http://schemas.microsoft.com/office/drawing/2014/main" id="{2E1A56A6-5B11-999A-09FC-E0BB673EA02A}"/>
              </a:ext>
            </a:extLst>
          </p:cNvPr>
          <p:cNvSpPr txBox="1">
            <a:spLocks/>
          </p:cNvSpPr>
          <p:nvPr/>
        </p:nvSpPr>
        <p:spPr>
          <a:xfrm>
            <a:off x="0" y="0"/>
            <a:ext cx="12192000" cy="82225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CO" sz="4400" b="1">
                <a:latin typeface="Raleway" pitchFamily="2" charset="77"/>
              </a:rPr>
              <a:t>Visión de arquitectura</a:t>
            </a:r>
          </a:p>
        </p:txBody>
      </p:sp>
      <p:pic>
        <p:nvPicPr>
          <p:cNvPr id="15" name="Imagen 14">
            <a:extLst>
              <a:ext uri="{FF2B5EF4-FFF2-40B4-BE49-F238E27FC236}">
                <a16:creationId xmlns:a16="http://schemas.microsoft.com/office/drawing/2014/main" id="{9115B8F1-7EA6-8BEB-3187-CDFE8926171A}"/>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11004236" y="6447885"/>
            <a:ext cx="1187764" cy="410115"/>
          </a:xfrm>
          <a:prstGeom prst="rect">
            <a:avLst/>
          </a:prstGeom>
        </p:spPr>
      </p:pic>
      <p:sp>
        <p:nvSpPr>
          <p:cNvPr id="3" name="Marcador de contenido 2">
            <a:extLst>
              <a:ext uri="{FF2B5EF4-FFF2-40B4-BE49-F238E27FC236}">
                <a16:creationId xmlns:a16="http://schemas.microsoft.com/office/drawing/2014/main" id="{68759256-07FA-C4C8-154A-E7502AEF848B}"/>
              </a:ext>
            </a:extLst>
          </p:cNvPr>
          <p:cNvSpPr txBox="1">
            <a:spLocks/>
          </p:cNvSpPr>
          <p:nvPr/>
        </p:nvSpPr>
        <p:spPr>
          <a:xfrm>
            <a:off x="708836" y="1791587"/>
            <a:ext cx="9725248" cy="1637413"/>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endParaRPr lang="es-CO" sz="1800">
              <a:latin typeface="Raleway" pitchFamily="2" charset="77"/>
              <a:cs typeface="Arial" panose="020B0604020202020204"/>
            </a:endParaRPr>
          </a:p>
        </p:txBody>
      </p:sp>
      <p:graphicFrame>
        <p:nvGraphicFramePr>
          <p:cNvPr id="4" name="Tabla 4">
            <a:extLst>
              <a:ext uri="{FF2B5EF4-FFF2-40B4-BE49-F238E27FC236}">
                <a16:creationId xmlns:a16="http://schemas.microsoft.com/office/drawing/2014/main" id="{30917FF7-C4D7-6336-437A-FAFF41FAE0AC}"/>
              </a:ext>
            </a:extLst>
          </p:cNvPr>
          <p:cNvGraphicFramePr>
            <a:graphicFrameLocks noGrp="1"/>
          </p:cNvGraphicFramePr>
          <p:nvPr>
            <p:extLst>
              <p:ext uri="{D42A27DB-BD31-4B8C-83A1-F6EECF244321}">
                <p14:modId xmlns:p14="http://schemas.microsoft.com/office/powerpoint/2010/main" val="1905793794"/>
              </p:ext>
            </p:extLst>
          </p:nvPr>
        </p:nvGraphicFramePr>
        <p:xfrm>
          <a:off x="1356139" y="1297420"/>
          <a:ext cx="8128000" cy="5064760"/>
        </p:xfrm>
        <a:graphic>
          <a:graphicData uri="http://schemas.openxmlformats.org/drawingml/2006/table">
            <a:tbl>
              <a:tblPr firstRow="1" bandRow="1">
                <a:tableStyleId>{BC89EF96-8CEA-46FF-86C4-4CE0E7609802}</a:tableStyleId>
              </a:tblPr>
              <a:tblGrid>
                <a:gridCol w="4064000">
                  <a:extLst>
                    <a:ext uri="{9D8B030D-6E8A-4147-A177-3AD203B41FA5}">
                      <a16:colId xmlns:a16="http://schemas.microsoft.com/office/drawing/2014/main" val="2768531565"/>
                    </a:ext>
                  </a:extLst>
                </a:gridCol>
                <a:gridCol w="4064000">
                  <a:extLst>
                    <a:ext uri="{9D8B030D-6E8A-4147-A177-3AD203B41FA5}">
                      <a16:colId xmlns:a16="http://schemas.microsoft.com/office/drawing/2014/main" val="3762550426"/>
                    </a:ext>
                  </a:extLst>
                </a:gridCol>
              </a:tblGrid>
              <a:tr h="370840">
                <a:tc>
                  <a:txBody>
                    <a:bodyPr/>
                    <a:lstStyle/>
                    <a:p>
                      <a:pPr algn="ctr"/>
                      <a:r>
                        <a:rPr lang="es-CO"/>
                        <a:t>RESTRICCIONES DE NEGOCIO</a:t>
                      </a:r>
                    </a:p>
                  </a:txBody>
                  <a:tcPr/>
                </a:tc>
                <a:tc>
                  <a:txBody>
                    <a:bodyPr/>
                    <a:lstStyle/>
                    <a:p>
                      <a:pPr algn="ctr"/>
                      <a:r>
                        <a:rPr lang="es-CO"/>
                        <a:t>RESTRICCIONES TÉCNICAS</a:t>
                      </a:r>
                    </a:p>
                  </a:txBody>
                  <a:tcPr/>
                </a:tc>
                <a:extLst>
                  <a:ext uri="{0D108BD9-81ED-4DB2-BD59-A6C34878D82A}">
                    <a16:rowId xmlns:a16="http://schemas.microsoft.com/office/drawing/2014/main" val="3441594478"/>
                  </a:ext>
                </a:extLst>
              </a:tr>
              <a:tr h="370840">
                <a:tc gridSpan="2">
                  <a:txBody>
                    <a:bodyPr/>
                    <a:lstStyle/>
                    <a:p>
                      <a:r>
                        <a:rPr lang="es-ES" sz="1600"/>
                        <a:t>Debemos estar en la capacidad de integrar nuestra historia clínica con otras IPS y EPS con las que tengamos convenio para que el proceso de pago con estas sea mucho más ágil.</a:t>
                      </a:r>
                      <a:endParaRPr lang="es-CO" sz="1600"/>
                    </a:p>
                  </a:txBody>
                  <a:tcPr/>
                </a:tc>
                <a:tc hMerge="1">
                  <a:txBody>
                    <a:bodyPr/>
                    <a:lstStyle/>
                    <a:p>
                      <a:endParaRPr lang="es-CO"/>
                    </a:p>
                  </a:txBody>
                  <a:tcPr/>
                </a:tc>
                <a:extLst>
                  <a:ext uri="{0D108BD9-81ED-4DB2-BD59-A6C34878D82A}">
                    <a16:rowId xmlns:a16="http://schemas.microsoft.com/office/drawing/2014/main" val="3890949015"/>
                  </a:ext>
                </a:extLst>
              </a:tr>
              <a:tr h="370840">
                <a:tc>
                  <a:txBody>
                    <a:bodyPr/>
                    <a:lstStyle/>
                    <a:p>
                      <a:r>
                        <a:rPr lang="es-CO" sz="1600"/>
                        <a:t>No aplica</a:t>
                      </a:r>
                    </a:p>
                  </a:txBody>
                  <a:tcPr/>
                </a:tc>
                <a:tc>
                  <a:txBody>
                    <a:bodyPr/>
                    <a:lstStyle/>
                    <a:p>
                      <a:r>
                        <a:rPr lang="es-ES" sz="1600"/>
                        <a:t>Nuestras sedes deben estar integradas en un 100% con un único sistema de atención en salud.</a:t>
                      </a:r>
                      <a:endParaRPr lang="es-CO" sz="1600"/>
                    </a:p>
                  </a:txBody>
                  <a:tcPr/>
                </a:tc>
                <a:extLst>
                  <a:ext uri="{0D108BD9-81ED-4DB2-BD59-A6C34878D82A}">
                    <a16:rowId xmlns:a16="http://schemas.microsoft.com/office/drawing/2014/main" val="4200499913"/>
                  </a:ext>
                </a:extLst>
              </a:tr>
              <a:tr h="370840">
                <a:tc>
                  <a:txBody>
                    <a:bodyPr/>
                    <a:lstStyle/>
                    <a:p>
                      <a:r>
                        <a:rPr lang="es-ES" sz="1600"/>
                        <a:t>Se debe asegurar la salvaguarda de la </a:t>
                      </a:r>
                    </a:p>
                    <a:p>
                      <a:r>
                        <a:rPr lang="es-ES" sz="1600"/>
                        <a:t>información tanto interna como externa a las instalaciones de la clínica.</a:t>
                      </a:r>
                      <a:endParaRPr lang="es-CO" sz="16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O" sz="1600"/>
                        <a:t>No aplica</a:t>
                      </a:r>
                    </a:p>
                    <a:p>
                      <a:endParaRPr lang="es-CO"/>
                    </a:p>
                  </a:txBody>
                  <a:tcPr/>
                </a:tc>
                <a:extLst>
                  <a:ext uri="{0D108BD9-81ED-4DB2-BD59-A6C34878D82A}">
                    <a16:rowId xmlns:a16="http://schemas.microsoft.com/office/drawing/2014/main" val="413247845"/>
                  </a:ext>
                </a:extLst>
              </a:tr>
              <a:tr h="370840">
                <a:tc gridSpan="2">
                  <a:txBody>
                    <a:bodyPr/>
                    <a:lstStyle/>
                    <a:p>
                      <a:r>
                        <a:rPr lang="es-ES" sz="1600"/>
                        <a:t>No debe haber robo de dinero por parte de los facturadores, toda atención debe quedar registrada en nuestro HIS y por ende debe existir altísimos niveles de seguridad y de auditoría.</a:t>
                      </a:r>
                    </a:p>
                  </a:txBody>
                  <a:tcPr/>
                </a:tc>
                <a:tc hMerge="1">
                  <a:txBody>
                    <a:bodyPr/>
                    <a:lstStyle/>
                    <a:p>
                      <a:endParaRPr lang="es-CO"/>
                    </a:p>
                  </a:txBody>
                  <a:tcPr/>
                </a:tc>
                <a:extLst>
                  <a:ext uri="{0D108BD9-81ED-4DB2-BD59-A6C34878D82A}">
                    <a16:rowId xmlns:a16="http://schemas.microsoft.com/office/drawing/2014/main" val="2029848075"/>
                  </a:ext>
                </a:extLst>
              </a:tr>
              <a:tr h="370840">
                <a:tc gridSpan="2">
                  <a:txBody>
                    <a:bodyPr/>
                    <a:lstStyle/>
                    <a:p>
                      <a:r>
                        <a:rPr lang="es-ES" sz="1600"/>
                        <a:t>Se desea tener un tablero de control que permita ver los indicadores financieros y de</a:t>
                      </a:r>
                    </a:p>
                    <a:p>
                      <a:r>
                        <a:rPr lang="es-ES" sz="1600"/>
                        <a:t>operación de servicios de salud, sin que esto afecte la operación. Los eventos deberán mostrarse con un retardo inferior a un minuto.</a:t>
                      </a:r>
                      <a:endParaRPr lang="es-CO" sz="1600"/>
                    </a:p>
                  </a:txBody>
                  <a:tcPr/>
                </a:tc>
                <a:tc hMerge="1">
                  <a:txBody>
                    <a:bodyPr/>
                    <a:lstStyle/>
                    <a:p>
                      <a:endParaRPr lang="es-CO"/>
                    </a:p>
                  </a:txBody>
                  <a:tcPr/>
                </a:tc>
                <a:extLst>
                  <a:ext uri="{0D108BD9-81ED-4DB2-BD59-A6C34878D82A}">
                    <a16:rowId xmlns:a16="http://schemas.microsoft.com/office/drawing/2014/main" val="1912207431"/>
                  </a:ext>
                </a:extLst>
              </a:tr>
              <a:tr h="370840">
                <a:tc>
                  <a:txBody>
                    <a:bodyPr/>
                    <a:lstStyle/>
                    <a:p>
                      <a:r>
                        <a:rPr lang="es-ES" sz="1600"/>
                        <a:t>Deseamos consolidar la cuenta de un paciente en menos de 30 segundos, este valor deberá incluir todos los servicios prestados al paciente desde su ingreso.</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O" sz="1600"/>
                        <a:t>No aplica</a:t>
                      </a:r>
                    </a:p>
                    <a:p>
                      <a:endParaRPr lang="es-CO"/>
                    </a:p>
                  </a:txBody>
                  <a:tcPr/>
                </a:tc>
                <a:extLst>
                  <a:ext uri="{0D108BD9-81ED-4DB2-BD59-A6C34878D82A}">
                    <a16:rowId xmlns:a16="http://schemas.microsoft.com/office/drawing/2014/main" val="709091305"/>
                  </a:ext>
                </a:extLst>
              </a:tr>
            </a:tbl>
          </a:graphicData>
        </a:graphic>
      </p:graphicFrame>
    </p:spTree>
    <p:extLst>
      <p:ext uri="{BB962C8B-B14F-4D97-AF65-F5344CB8AC3E}">
        <p14:creationId xmlns:p14="http://schemas.microsoft.com/office/powerpoint/2010/main" val="31361385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a:extLst>
              <a:ext uri="{FF2B5EF4-FFF2-40B4-BE49-F238E27FC236}">
                <a16:creationId xmlns:a16="http://schemas.microsoft.com/office/drawing/2014/main" id="{2E1A56A6-5B11-999A-09FC-E0BB673EA02A}"/>
              </a:ext>
            </a:extLst>
          </p:cNvPr>
          <p:cNvSpPr txBox="1">
            <a:spLocks/>
          </p:cNvSpPr>
          <p:nvPr/>
        </p:nvSpPr>
        <p:spPr>
          <a:xfrm>
            <a:off x="0" y="0"/>
            <a:ext cx="12192000" cy="82225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CO" sz="4400" b="1">
                <a:latin typeface="Raleway" pitchFamily="2" charset="77"/>
              </a:rPr>
              <a:t>Visión de arquitectura</a:t>
            </a:r>
          </a:p>
        </p:txBody>
      </p:sp>
      <p:pic>
        <p:nvPicPr>
          <p:cNvPr id="15" name="Imagen 14">
            <a:extLst>
              <a:ext uri="{FF2B5EF4-FFF2-40B4-BE49-F238E27FC236}">
                <a16:creationId xmlns:a16="http://schemas.microsoft.com/office/drawing/2014/main" id="{9115B8F1-7EA6-8BEB-3187-CDFE8926171A}"/>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11004236" y="6447885"/>
            <a:ext cx="1187764" cy="410115"/>
          </a:xfrm>
          <a:prstGeom prst="rect">
            <a:avLst/>
          </a:prstGeom>
        </p:spPr>
      </p:pic>
      <p:sp>
        <p:nvSpPr>
          <p:cNvPr id="3" name="Marcador de contenido 2">
            <a:extLst>
              <a:ext uri="{FF2B5EF4-FFF2-40B4-BE49-F238E27FC236}">
                <a16:creationId xmlns:a16="http://schemas.microsoft.com/office/drawing/2014/main" id="{68759256-07FA-C4C8-154A-E7502AEF848B}"/>
              </a:ext>
            </a:extLst>
          </p:cNvPr>
          <p:cNvSpPr txBox="1">
            <a:spLocks/>
          </p:cNvSpPr>
          <p:nvPr/>
        </p:nvSpPr>
        <p:spPr>
          <a:xfrm>
            <a:off x="708836" y="1791587"/>
            <a:ext cx="9725248" cy="1637413"/>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endParaRPr lang="es-CO" sz="1800">
              <a:latin typeface="Raleway" pitchFamily="2" charset="77"/>
              <a:cs typeface="Arial" panose="020B0604020202020204"/>
            </a:endParaRPr>
          </a:p>
        </p:txBody>
      </p:sp>
      <p:graphicFrame>
        <p:nvGraphicFramePr>
          <p:cNvPr id="4" name="Tabla 4">
            <a:extLst>
              <a:ext uri="{FF2B5EF4-FFF2-40B4-BE49-F238E27FC236}">
                <a16:creationId xmlns:a16="http://schemas.microsoft.com/office/drawing/2014/main" id="{6628C41B-2375-8D8B-2264-A4A6ED21DFF8}"/>
              </a:ext>
            </a:extLst>
          </p:cNvPr>
          <p:cNvGraphicFramePr>
            <a:graphicFrameLocks noGrp="1"/>
          </p:cNvGraphicFramePr>
          <p:nvPr>
            <p:extLst>
              <p:ext uri="{D42A27DB-BD31-4B8C-83A1-F6EECF244321}">
                <p14:modId xmlns:p14="http://schemas.microsoft.com/office/powerpoint/2010/main" val="2606897306"/>
              </p:ext>
            </p:extLst>
          </p:nvPr>
        </p:nvGraphicFramePr>
        <p:xfrm>
          <a:off x="2032000" y="1109980"/>
          <a:ext cx="8128000" cy="4638040"/>
        </p:xfrm>
        <a:graphic>
          <a:graphicData uri="http://schemas.openxmlformats.org/drawingml/2006/table">
            <a:tbl>
              <a:tblPr firstRow="1" bandRow="1">
                <a:tableStyleId>{BC89EF96-8CEA-46FF-86C4-4CE0E7609802}</a:tableStyleId>
              </a:tblPr>
              <a:tblGrid>
                <a:gridCol w="4064000">
                  <a:extLst>
                    <a:ext uri="{9D8B030D-6E8A-4147-A177-3AD203B41FA5}">
                      <a16:colId xmlns:a16="http://schemas.microsoft.com/office/drawing/2014/main" val="2768531565"/>
                    </a:ext>
                  </a:extLst>
                </a:gridCol>
                <a:gridCol w="4064000">
                  <a:extLst>
                    <a:ext uri="{9D8B030D-6E8A-4147-A177-3AD203B41FA5}">
                      <a16:colId xmlns:a16="http://schemas.microsoft.com/office/drawing/2014/main" val="3762550426"/>
                    </a:ext>
                  </a:extLst>
                </a:gridCol>
              </a:tblGrid>
              <a:tr h="370840">
                <a:tc>
                  <a:txBody>
                    <a:bodyPr/>
                    <a:lstStyle/>
                    <a:p>
                      <a:pPr algn="ctr"/>
                      <a:r>
                        <a:rPr lang="es-CO"/>
                        <a:t>RESTRICCIONES DE NEGOCIO</a:t>
                      </a:r>
                    </a:p>
                  </a:txBody>
                  <a:tcPr/>
                </a:tc>
                <a:tc>
                  <a:txBody>
                    <a:bodyPr/>
                    <a:lstStyle/>
                    <a:p>
                      <a:pPr algn="ctr"/>
                      <a:r>
                        <a:rPr lang="es-CO"/>
                        <a:t>RESTRICCIONES TÉCNICAS</a:t>
                      </a:r>
                    </a:p>
                  </a:txBody>
                  <a:tcPr/>
                </a:tc>
                <a:extLst>
                  <a:ext uri="{0D108BD9-81ED-4DB2-BD59-A6C34878D82A}">
                    <a16:rowId xmlns:a16="http://schemas.microsoft.com/office/drawing/2014/main" val="3441594478"/>
                  </a:ext>
                </a:extLst>
              </a:tr>
              <a:tr h="370840">
                <a:tc>
                  <a:txBody>
                    <a:bodyPr/>
                    <a:lstStyle/>
                    <a:p>
                      <a:r>
                        <a:rPr lang="es-ES" sz="1600"/>
                        <a:t>En un estado normal podemos dar salida a 20 pacientes por minuto pero deberíamos poder dar la salida a 50 pacientes por minuto si fuera</a:t>
                      </a:r>
                    </a:p>
                    <a:p>
                      <a:r>
                        <a:rPr lang="es-ES" sz="1600"/>
                        <a:t>necesario.</a:t>
                      </a:r>
                    </a:p>
                  </a:txBody>
                  <a:tcPr/>
                </a:tc>
                <a:tc>
                  <a:txBody>
                    <a:bodyPr/>
                    <a:lstStyle/>
                    <a:p>
                      <a:r>
                        <a:rPr lang="es-CO" sz="1600"/>
                        <a:t>No aplica</a:t>
                      </a:r>
                    </a:p>
                  </a:txBody>
                  <a:tcPr/>
                </a:tc>
                <a:extLst>
                  <a:ext uri="{0D108BD9-81ED-4DB2-BD59-A6C34878D82A}">
                    <a16:rowId xmlns:a16="http://schemas.microsoft.com/office/drawing/2014/main" val="3890949015"/>
                  </a:ext>
                </a:extLst>
              </a:tr>
              <a:tr h="370840">
                <a:tc>
                  <a:txBody>
                    <a:bodyPr/>
                    <a:lstStyle/>
                    <a:p>
                      <a:r>
                        <a:rPr lang="es-ES" sz="1600"/>
                        <a:t>El servicio de asignación de citas para exámenes e imágenes deberá ser lo mas automático posible. Una cita deberá poderse reservar en menos de un minuto.</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O" sz="1600"/>
                        <a:t>No aplica</a:t>
                      </a:r>
                    </a:p>
                    <a:p>
                      <a:endParaRPr lang="es-CO"/>
                    </a:p>
                  </a:txBody>
                  <a:tcPr/>
                </a:tc>
                <a:extLst>
                  <a:ext uri="{0D108BD9-81ED-4DB2-BD59-A6C34878D82A}">
                    <a16:rowId xmlns:a16="http://schemas.microsoft.com/office/drawing/2014/main" val="4200499913"/>
                  </a:ext>
                </a:extLst>
              </a:tr>
              <a:tr h="370840">
                <a:tc>
                  <a:txBody>
                    <a:bodyPr/>
                    <a:lstStyle/>
                    <a:p>
                      <a:r>
                        <a:rPr lang="es-ES" sz="1600"/>
                        <a:t>El ingreso de un paciente a cualquiera de las sedes de la clínica no deberá tomar más de 5 minutos para un paciente nuevo y 3 minutos para un paciente con historia.</a:t>
                      </a:r>
                    </a:p>
                  </a:txBody>
                  <a:tcPr/>
                </a:tc>
                <a:tc>
                  <a:txBody>
                    <a:bodyPr/>
                    <a:lstStyle/>
                    <a:p>
                      <a:r>
                        <a:rPr lang="es-CO" sz="1600"/>
                        <a:t>No aplica</a:t>
                      </a:r>
                    </a:p>
                  </a:txBody>
                  <a:tcPr/>
                </a:tc>
                <a:extLst>
                  <a:ext uri="{0D108BD9-81ED-4DB2-BD59-A6C34878D82A}">
                    <a16:rowId xmlns:a16="http://schemas.microsoft.com/office/drawing/2014/main" val="413247845"/>
                  </a:ext>
                </a:extLst>
              </a:tr>
              <a:tr h="370840">
                <a:tc>
                  <a:txBody>
                    <a:bodyPr/>
                    <a:lstStyle/>
                    <a:p>
                      <a:r>
                        <a:rPr lang="es-ES" sz="1600"/>
                        <a:t>Se deberán poder admitir hasta 15 pacientes por minuto. Sin embargo, deberíamos poder admitir 30 pacientes por minuto en casos de emergencia.</a:t>
                      </a:r>
                      <a:endParaRPr lang="es-CO" sz="16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O" sz="1600"/>
                        <a:t>No aplica</a:t>
                      </a:r>
                    </a:p>
                    <a:p>
                      <a:endParaRPr lang="es-CO"/>
                    </a:p>
                  </a:txBody>
                  <a:tcPr/>
                </a:tc>
                <a:extLst>
                  <a:ext uri="{0D108BD9-81ED-4DB2-BD59-A6C34878D82A}">
                    <a16:rowId xmlns:a16="http://schemas.microsoft.com/office/drawing/2014/main" val="2029848075"/>
                  </a:ext>
                </a:extLst>
              </a:tr>
            </a:tbl>
          </a:graphicData>
        </a:graphic>
      </p:graphicFrame>
    </p:spTree>
    <p:extLst>
      <p:ext uri="{BB962C8B-B14F-4D97-AF65-F5344CB8AC3E}">
        <p14:creationId xmlns:p14="http://schemas.microsoft.com/office/powerpoint/2010/main" val="20283918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a:extLst>
              <a:ext uri="{FF2B5EF4-FFF2-40B4-BE49-F238E27FC236}">
                <a16:creationId xmlns:a16="http://schemas.microsoft.com/office/drawing/2014/main" id="{2E1A56A6-5B11-999A-09FC-E0BB673EA02A}"/>
              </a:ext>
            </a:extLst>
          </p:cNvPr>
          <p:cNvSpPr txBox="1">
            <a:spLocks/>
          </p:cNvSpPr>
          <p:nvPr/>
        </p:nvSpPr>
        <p:spPr>
          <a:xfrm>
            <a:off x="0" y="0"/>
            <a:ext cx="12192000" cy="82225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CO" sz="4400" b="1">
                <a:latin typeface="Raleway" pitchFamily="2" charset="77"/>
              </a:rPr>
              <a:t>Visión de arquitectura</a:t>
            </a:r>
          </a:p>
        </p:txBody>
      </p:sp>
      <p:pic>
        <p:nvPicPr>
          <p:cNvPr id="15" name="Imagen 14">
            <a:extLst>
              <a:ext uri="{FF2B5EF4-FFF2-40B4-BE49-F238E27FC236}">
                <a16:creationId xmlns:a16="http://schemas.microsoft.com/office/drawing/2014/main" id="{9115B8F1-7EA6-8BEB-3187-CDFE8926171A}"/>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11004236" y="6447885"/>
            <a:ext cx="1187764" cy="410115"/>
          </a:xfrm>
          <a:prstGeom prst="rect">
            <a:avLst/>
          </a:prstGeom>
        </p:spPr>
      </p:pic>
      <p:sp>
        <p:nvSpPr>
          <p:cNvPr id="3" name="Marcador de contenido 2">
            <a:extLst>
              <a:ext uri="{FF2B5EF4-FFF2-40B4-BE49-F238E27FC236}">
                <a16:creationId xmlns:a16="http://schemas.microsoft.com/office/drawing/2014/main" id="{68759256-07FA-C4C8-154A-E7502AEF848B}"/>
              </a:ext>
            </a:extLst>
          </p:cNvPr>
          <p:cNvSpPr txBox="1">
            <a:spLocks/>
          </p:cNvSpPr>
          <p:nvPr/>
        </p:nvSpPr>
        <p:spPr>
          <a:xfrm>
            <a:off x="708836" y="1791587"/>
            <a:ext cx="9725248" cy="1637413"/>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endParaRPr lang="es-CO" sz="1800">
              <a:latin typeface="Raleway" pitchFamily="2" charset="77"/>
              <a:cs typeface="Arial" panose="020B0604020202020204"/>
            </a:endParaRPr>
          </a:p>
        </p:txBody>
      </p:sp>
      <p:graphicFrame>
        <p:nvGraphicFramePr>
          <p:cNvPr id="4" name="Tabla 4">
            <a:extLst>
              <a:ext uri="{FF2B5EF4-FFF2-40B4-BE49-F238E27FC236}">
                <a16:creationId xmlns:a16="http://schemas.microsoft.com/office/drawing/2014/main" id="{DC8EAE4D-2D49-08F1-DA50-7AE6F391D0F1}"/>
              </a:ext>
            </a:extLst>
          </p:cNvPr>
          <p:cNvGraphicFramePr>
            <a:graphicFrameLocks noGrp="1"/>
          </p:cNvGraphicFramePr>
          <p:nvPr>
            <p:extLst>
              <p:ext uri="{D42A27DB-BD31-4B8C-83A1-F6EECF244321}">
                <p14:modId xmlns:p14="http://schemas.microsoft.com/office/powerpoint/2010/main" val="3865414295"/>
              </p:ext>
            </p:extLst>
          </p:nvPr>
        </p:nvGraphicFramePr>
        <p:xfrm>
          <a:off x="2032000" y="1155700"/>
          <a:ext cx="8128000" cy="4546600"/>
        </p:xfrm>
        <a:graphic>
          <a:graphicData uri="http://schemas.openxmlformats.org/drawingml/2006/table">
            <a:tbl>
              <a:tblPr firstRow="1" bandRow="1">
                <a:tableStyleId>{BC89EF96-8CEA-46FF-86C4-4CE0E7609802}</a:tableStyleId>
              </a:tblPr>
              <a:tblGrid>
                <a:gridCol w="4064000">
                  <a:extLst>
                    <a:ext uri="{9D8B030D-6E8A-4147-A177-3AD203B41FA5}">
                      <a16:colId xmlns:a16="http://schemas.microsoft.com/office/drawing/2014/main" val="2768531565"/>
                    </a:ext>
                  </a:extLst>
                </a:gridCol>
                <a:gridCol w="4064000">
                  <a:extLst>
                    <a:ext uri="{9D8B030D-6E8A-4147-A177-3AD203B41FA5}">
                      <a16:colId xmlns:a16="http://schemas.microsoft.com/office/drawing/2014/main" val="3762550426"/>
                    </a:ext>
                  </a:extLst>
                </a:gridCol>
              </a:tblGrid>
              <a:tr h="370840">
                <a:tc>
                  <a:txBody>
                    <a:bodyPr/>
                    <a:lstStyle/>
                    <a:p>
                      <a:pPr algn="ctr"/>
                      <a:r>
                        <a:rPr lang="es-CO"/>
                        <a:t>RESTRICCIONES DE NEGOCIO</a:t>
                      </a:r>
                    </a:p>
                  </a:txBody>
                  <a:tcPr/>
                </a:tc>
                <a:tc>
                  <a:txBody>
                    <a:bodyPr/>
                    <a:lstStyle/>
                    <a:p>
                      <a:pPr algn="ctr"/>
                      <a:r>
                        <a:rPr lang="es-CO"/>
                        <a:t>RESTRICCIONES TÉCNICAS</a:t>
                      </a:r>
                    </a:p>
                  </a:txBody>
                  <a:tcPr/>
                </a:tc>
                <a:extLst>
                  <a:ext uri="{0D108BD9-81ED-4DB2-BD59-A6C34878D82A}">
                    <a16:rowId xmlns:a16="http://schemas.microsoft.com/office/drawing/2014/main" val="3441594478"/>
                  </a:ext>
                </a:extLst>
              </a:tr>
              <a:tr h="370840">
                <a:tc>
                  <a:txBody>
                    <a:bodyPr/>
                    <a:lstStyle/>
                    <a:p>
                      <a:r>
                        <a:rPr lang="es-CO" sz="1600"/>
                        <a:t>No aplica</a:t>
                      </a:r>
                    </a:p>
                  </a:txBody>
                  <a:tcPr/>
                </a:tc>
                <a:tc>
                  <a:txBody>
                    <a:bodyPr/>
                    <a:lstStyle/>
                    <a:p>
                      <a:r>
                        <a:rPr lang="es-ES" sz="1600"/>
                        <a:t>La generación de un reporte detallado para la dirección no debe tomar mas de dos minutos en generarse y no deberá afectar de ninguna forma la prestación de los servicios de salud.</a:t>
                      </a:r>
                      <a:endParaRPr lang="es-CO" sz="1600"/>
                    </a:p>
                  </a:txBody>
                  <a:tcPr/>
                </a:tc>
                <a:extLst>
                  <a:ext uri="{0D108BD9-81ED-4DB2-BD59-A6C34878D82A}">
                    <a16:rowId xmlns:a16="http://schemas.microsoft.com/office/drawing/2014/main" val="3890949015"/>
                  </a:ext>
                </a:extLst>
              </a:tr>
              <a:tr h="370840">
                <a:tc>
                  <a:txBody>
                    <a:bodyPr/>
                    <a:lstStyle/>
                    <a:p>
                      <a:r>
                        <a:rPr lang="es-ES" sz="1600"/>
                        <a:t>Un nuevo evento registrado en la historia clínica de un paciente deberá estar visible para todo el personal de salud en cualquier sede en menos de 5 segundos, excepto los resultados confidenciales que solo deben ser accedidos por el médico tratante.</a:t>
                      </a:r>
                      <a:endParaRPr lang="es-CO" sz="1600"/>
                    </a:p>
                  </a:txBody>
                  <a:tcPr/>
                </a:tc>
                <a:tc>
                  <a:txBody>
                    <a:bodyPr/>
                    <a:lstStyle/>
                    <a:p>
                      <a:r>
                        <a:rPr lang="es-CO" sz="1600"/>
                        <a:t>No aplica</a:t>
                      </a:r>
                    </a:p>
                  </a:txBody>
                  <a:tcPr/>
                </a:tc>
                <a:extLst>
                  <a:ext uri="{0D108BD9-81ED-4DB2-BD59-A6C34878D82A}">
                    <a16:rowId xmlns:a16="http://schemas.microsoft.com/office/drawing/2014/main" val="4200499913"/>
                  </a:ext>
                </a:extLst>
              </a:tr>
              <a:tr h="370840">
                <a:tc>
                  <a:txBody>
                    <a:bodyPr/>
                    <a:lstStyle/>
                    <a:p>
                      <a:r>
                        <a:rPr lang="es-CO" sz="1600"/>
                        <a:t>No aplica</a:t>
                      </a:r>
                    </a:p>
                  </a:txBody>
                  <a:tcPr/>
                </a:tc>
                <a:tc>
                  <a:txBody>
                    <a:bodyPr/>
                    <a:lstStyle/>
                    <a:p>
                      <a:r>
                        <a:rPr lang="es-ES" sz="1600"/>
                        <a:t>Se prestarán servicios de salud en un esquema 7x24x365. </a:t>
                      </a:r>
                    </a:p>
                    <a:p>
                      <a:r>
                        <a:rPr lang="es-ES" sz="1600"/>
                        <a:t>La disponibilidad del sistema deberá ser la máxima posible, por lo que la distribución y redundancia deberán estar presentes en el nuevo diseño.</a:t>
                      </a:r>
                    </a:p>
                  </a:txBody>
                  <a:tcPr/>
                </a:tc>
                <a:extLst>
                  <a:ext uri="{0D108BD9-81ED-4DB2-BD59-A6C34878D82A}">
                    <a16:rowId xmlns:a16="http://schemas.microsoft.com/office/drawing/2014/main" val="413247845"/>
                  </a:ext>
                </a:extLst>
              </a:tr>
            </a:tbl>
          </a:graphicData>
        </a:graphic>
      </p:graphicFrame>
    </p:spTree>
    <p:extLst>
      <p:ext uri="{BB962C8B-B14F-4D97-AF65-F5344CB8AC3E}">
        <p14:creationId xmlns:p14="http://schemas.microsoft.com/office/powerpoint/2010/main" val="24123780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a:extLst>
              <a:ext uri="{FF2B5EF4-FFF2-40B4-BE49-F238E27FC236}">
                <a16:creationId xmlns:a16="http://schemas.microsoft.com/office/drawing/2014/main" id="{2E1A56A6-5B11-999A-09FC-E0BB673EA02A}"/>
              </a:ext>
            </a:extLst>
          </p:cNvPr>
          <p:cNvSpPr txBox="1">
            <a:spLocks/>
          </p:cNvSpPr>
          <p:nvPr/>
        </p:nvSpPr>
        <p:spPr>
          <a:xfrm>
            <a:off x="0" y="0"/>
            <a:ext cx="12192000" cy="82225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CO" sz="4400" b="1">
                <a:latin typeface="Raleway" pitchFamily="2" charset="77"/>
              </a:rPr>
              <a:t>Visión de arquitectura</a:t>
            </a:r>
          </a:p>
        </p:txBody>
      </p:sp>
      <p:pic>
        <p:nvPicPr>
          <p:cNvPr id="15" name="Imagen 14">
            <a:extLst>
              <a:ext uri="{FF2B5EF4-FFF2-40B4-BE49-F238E27FC236}">
                <a16:creationId xmlns:a16="http://schemas.microsoft.com/office/drawing/2014/main" id="{9115B8F1-7EA6-8BEB-3187-CDFE8926171A}"/>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11004236" y="6447885"/>
            <a:ext cx="1187764" cy="410115"/>
          </a:xfrm>
          <a:prstGeom prst="rect">
            <a:avLst/>
          </a:prstGeom>
        </p:spPr>
      </p:pic>
      <p:sp>
        <p:nvSpPr>
          <p:cNvPr id="3" name="Marcador de contenido 2">
            <a:extLst>
              <a:ext uri="{FF2B5EF4-FFF2-40B4-BE49-F238E27FC236}">
                <a16:creationId xmlns:a16="http://schemas.microsoft.com/office/drawing/2014/main" id="{68759256-07FA-C4C8-154A-E7502AEF848B}"/>
              </a:ext>
            </a:extLst>
          </p:cNvPr>
          <p:cNvSpPr txBox="1">
            <a:spLocks/>
          </p:cNvSpPr>
          <p:nvPr/>
        </p:nvSpPr>
        <p:spPr>
          <a:xfrm>
            <a:off x="708836" y="1791587"/>
            <a:ext cx="9725248" cy="1637413"/>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endParaRPr lang="es-CO" sz="1800">
              <a:latin typeface="Raleway" pitchFamily="2" charset="77"/>
              <a:cs typeface="Arial" panose="020B0604020202020204"/>
            </a:endParaRPr>
          </a:p>
        </p:txBody>
      </p:sp>
      <p:graphicFrame>
        <p:nvGraphicFramePr>
          <p:cNvPr id="4" name="Tabla 4">
            <a:extLst>
              <a:ext uri="{FF2B5EF4-FFF2-40B4-BE49-F238E27FC236}">
                <a16:creationId xmlns:a16="http://schemas.microsoft.com/office/drawing/2014/main" id="{AE881607-FA09-B0DC-0540-EF0B3A39FAC1}"/>
              </a:ext>
            </a:extLst>
          </p:cNvPr>
          <p:cNvGraphicFramePr>
            <a:graphicFrameLocks noGrp="1"/>
          </p:cNvGraphicFramePr>
          <p:nvPr>
            <p:extLst>
              <p:ext uri="{D42A27DB-BD31-4B8C-83A1-F6EECF244321}">
                <p14:modId xmlns:p14="http://schemas.microsoft.com/office/powerpoint/2010/main" val="4021313858"/>
              </p:ext>
            </p:extLst>
          </p:nvPr>
        </p:nvGraphicFramePr>
        <p:xfrm>
          <a:off x="2138017" y="1376933"/>
          <a:ext cx="8128000" cy="3083560"/>
        </p:xfrm>
        <a:graphic>
          <a:graphicData uri="http://schemas.openxmlformats.org/drawingml/2006/table">
            <a:tbl>
              <a:tblPr firstRow="1" bandRow="1">
                <a:tableStyleId>{BC89EF96-8CEA-46FF-86C4-4CE0E7609802}</a:tableStyleId>
              </a:tblPr>
              <a:tblGrid>
                <a:gridCol w="4064000">
                  <a:extLst>
                    <a:ext uri="{9D8B030D-6E8A-4147-A177-3AD203B41FA5}">
                      <a16:colId xmlns:a16="http://schemas.microsoft.com/office/drawing/2014/main" val="2768531565"/>
                    </a:ext>
                  </a:extLst>
                </a:gridCol>
                <a:gridCol w="4064000">
                  <a:extLst>
                    <a:ext uri="{9D8B030D-6E8A-4147-A177-3AD203B41FA5}">
                      <a16:colId xmlns:a16="http://schemas.microsoft.com/office/drawing/2014/main" val="3762550426"/>
                    </a:ext>
                  </a:extLst>
                </a:gridCol>
              </a:tblGrid>
              <a:tr h="370840">
                <a:tc>
                  <a:txBody>
                    <a:bodyPr/>
                    <a:lstStyle/>
                    <a:p>
                      <a:pPr algn="ctr"/>
                      <a:r>
                        <a:rPr lang="es-CO"/>
                        <a:t>RESTRICCIONES DE NEGOCIO</a:t>
                      </a:r>
                    </a:p>
                  </a:txBody>
                  <a:tcPr/>
                </a:tc>
                <a:tc>
                  <a:txBody>
                    <a:bodyPr/>
                    <a:lstStyle/>
                    <a:p>
                      <a:pPr algn="ctr"/>
                      <a:r>
                        <a:rPr lang="es-CO"/>
                        <a:t>RESTRICCIONES TÉCNICAS</a:t>
                      </a:r>
                    </a:p>
                  </a:txBody>
                  <a:tcPr/>
                </a:tc>
                <a:extLst>
                  <a:ext uri="{0D108BD9-81ED-4DB2-BD59-A6C34878D82A}">
                    <a16:rowId xmlns:a16="http://schemas.microsoft.com/office/drawing/2014/main" val="3441594478"/>
                  </a:ext>
                </a:extLst>
              </a:tr>
              <a:tr h="466444">
                <a:tc>
                  <a:txBody>
                    <a:bodyPr/>
                    <a:lstStyle/>
                    <a:p>
                      <a:r>
                        <a:rPr lang="es-CO" sz="1600"/>
                        <a:t>No aplica</a:t>
                      </a:r>
                    </a:p>
                  </a:txBody>
                  <a:tcPr/>
                </a:tc>
                <a:tc>
                  <a:txBody>
                    <a:bodyPr/>
                    <a:lstStyle/>
                    <a:p>
                      <a:r>
                        <a:rPr lang="es-ES" sz="1600"/>
                        <a:t>Dado que se van a estar adquiriendo nuevos centros prestadores de salud, los sistemas de información tendrán cambios en el catálogo de médicos, de servicios, de horarios de atención, etc.</a:t>
                      </a:r>
                      <a:endParaRPr lang="es-CO" sz="1600"/>
                    </a:p>
                  </a:txBody>
                  <a:tcPr/>
                </a:tc>
                <a:extLst>
                  <a:ext uri="{0D108BD9-81ED-4DB2-BD59-A6C34878D82A}">
                    <a16:rowId xmlns:a16="http://schemas.microsoft.com/office/drawing/2014/main" val="3890949015"/>
                  </a:ext>
                </a:extLst>
              </a:tr>
              <a:tr h="370840">
                <a:tc gridSpan="2">
                  <a:txBody>
                    <a:bodyPr/>
                    <a:lstStyle/>
                    <a:p>
                      <a:r>
                        <a:rPr lang="es-ES" sz="1600"/>
                        <a:t>Cualquier modificación a un sistema de información deberá tomar como máximo 20 horas/hombre</a:t>
                      </a:r>
                      <a:endParaRPr lang="es-CO" sz="1600"/>
                    </a:p>
                  </a:txBody>
                  <a:tcPr/>
                </a:tc>
                <a:tc hMerge="1">
                  <a:txBody>
                    <a:bodyPr/>
                    <a:lstStyle/>
                    <a:p>
                      <a:endParaRPr lang="es-CO"/>
                    </a:p>
                  </a:txBody>
                  <a:tcPr/>
                </a:tc>
                <a:extLst>
                  <a:ext uri="{0D108BD9-81ED-4DB2-BD59-A6C34878D82A}">
                    <a16:rowId xmlns:a16="http://schemas.microsoft.com/office/drawing/2014/main" val="4200499913"/>
                  </a:ext>
                </a:extLst>
              </a:tr>
              <a:tr h="370840">
                <a:tc gridSpan="2">
                  <a:txBody>
                    <a:bodyPr/>
                    <a:lstStyle/>
                    <a:p>
                      <a:r>
                        <a:rPr lang="es-ES" sz="1600"/>
                        <a:t>El nuevo HIS debe tener una operación en nube o hibrido, se debe pagar únicamente por los recursos que se consuman y debe poder tener un esquema de alta disponibilidad de acuerdo a la cantidad de demanda por la que pase la atención en la clínica.</a:t>
                      </a:r>
                      <a:endParaRPr lang="es-CO" sz="1600"/>
                    </a:p>
                  </a:txBody>
                  <a:tcPr/>
                </a:tc>
                <a:tc hMerge="1">
                  <a:txBody>
                    <a:bodyPr/>
                    <a:lstStyle/>
                    <a:p>
                      <a:endParaRPr lang="es-CO"/>
                    </a:p>
                  </a:txBody>
                  <a:tcPr/>
                </a:tc>
                <a:extLst>
                  <a:ext uri="{0D108BD9-81ED-4DB2-BD59-A6C34878D82A}">
                    <a16:rowId xmlns:a16="http://schemas.microsoft.com/office/drawing/2014/main" val="413247845"/>
                  </a:ext>
                </a:extLst>
              </a:tr>
            </a:tbl>
          </a:graphicData>
        </a:graphic>
      </p:graphicFrame>
    </p:spTree>
    <p:extLst>
      <p:ext uri="{BB962C8B-B14F-4D97-AF65-F5344CB8AC3E}">
        <p14:creationId xmlns:p14="http://schemas.microsoft.com/office/powerpoint/2010/main" val="27957829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a:extLst>
              <a:ext uri="{FF2B5EF4-FFF2-40B4-BE49-F238E27FC236}">
                <a16:creationId xmlns:a16="http://schemas.microsoft.com/office/drawing/2014/main" id="{2E1A56A6-5B11-999A-09FC-E0BB673EA02A}"/>
              </a:ext>
            </a:extLst>
          </p:cNvPr>
          <p:cNvSpPr txBox="1">
            <a:spLocks/>
          </p:cNvSpPr>
          <p:nvPr/>
        </p:nvSpPr>
        <p:spPr>
          <a:xfrm>
            <a:off x="0" y="0"/>
            <a:ext cx="12192000" cy="82225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CO" sz="4400" b="1">
                <a:latin typeface="Raleway" pitchFamily="2" charset="77"/>
              </a:rPr>
              <a:t>Visión de arquitectura</a:t>
            </a:r>
          </a:p>
        </p:txBody>
      </p:sp>
      <p:pic>
        <p:nvPicPr>
          <p:cNvPr id="15" name="Imagen 14">
            <a:extLst>
              <a:ext uri="{FF2B5EF4-FFF2-40B4-BE49-F238E27FC236}">
                <a16:creationId xmlns:a16="http://schemas.microsoft.com/office/drawing/2014/main" id="{9115B8F1-7EA6-8BEB-3187-CDFE8926171A}"/>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11004236" y="6447885"/>
            <a:ext cx="1187764" cy="410115"/>
          </a:xfrm>
          <a:prstGeom prst="rect">
            <a:avLst/>
          </a:prstGeom>
        </p:spPr>
      </p:pic>
      <p:graphicFrame>
        <p:nvGraphicFramePr>
          <p:cNvPr id="2" name="Tabla 4">
            <a:extLst>
              <a:ext uri="{FF2B5EF4-FFF2-40B4-BE49-F238E27FC236}">
                <a16:creationId xmlns:a16="http://schemas.microsoft.com/office/drawing/2014/main" id="{F60CC28C-F9FC-6D49-D4E6-F7A307127090}"/>
              </a:ext>
            </a:extLst>
          </p:cNvPr>
          <p:cNvGraphicFramePr>
            <a:graphicFrameLocks/>
          </p:cNvGraphicFramePr>
          <p:nvPr>
            <p:extLst>
              <p:ext uri="{D42A27DB-BD31-4B8C-83A1-F6EECF244321}">
                <p14:modId xmlns:p14="http://schemas.microsoft.com/office/powerpoint/2010/main" val="2804228264"/>
              </p:ext>
            </p:extLst>
          </p:nvPr>
        </p:nvGraphicFramePr>
        <p:xfrm>
          <a:off x="708836" y="1169012"/>
          <a:ext cx="10653824" cy="5051472"/>
        </p:xfrm>
        <a:graphic>
          <a:graphicData uri="http://schemas.openxmlformats.org/drawingml/2006/table">
            <a:tbl>
              <a:tblPr firstRow="1" bandRow="1">
                <a:tableStyleId>{0505E3EF-67EA-436B-97B2-0124C06EBD24}</a:tableStyleId>
              </a:tblPr>
              <a:tblGrid>
                <a:gridCol w="10653824">
                  <a:extLst>
                    <a:ext uri="{9D8B030D-6E8A-4147-A177-3AD203B41FA5}">
                      <a16:colId xmlns:a16="http://schemas.microsoft.com/office/drawing/2014/main" val="20000"/>
                    </a:ext>
                  </a:extLst>
                </a:gridCol>
              </a:tblGrid>
              <a:tr h="482579">
                <a:tc>
                  <a:txBody>
                    <a:bodyPr/>
                    <a:lstStyle/>
                    <a:p>
                      <a:pPr algn="ctr"/>
                      <a:r>
                        <a:rPr lang="es-CO" sz="1800" dirty="0">
                          <a:latin typeface="Raleway"/>
                        </a:rPr>
                        <a:t>Esfuerzo estimado</a:t>
                      </a:r>
                    </a:p>
                    <a:p>
                      <a:pPr algn="ctr"/>
                      <a:r>
                        <a:rPr lang="es-CO" sz="1100" b="0" dirty="0">
                          <a:latin typeface="Raleway"/>
                        </a:rPr>
                        <a:t>(Horas / Hombre)</a:t>
                      </a:r>
                    </a:p>
                  </a:txBody>
                  <a:tcPr/>
                </a:tc>
                <a:extLst>
                  <a:ext uri="{0D108BD9-81ED-4DB2-BD59-A6C34878D82A}">
                    <a16:rowId xmlns:a16="http://schemas.microsoft.com/office/drawing/2014/main" val="10000"/>
                  </a:ext>
                </a:extLst>
              </a:tr>
              <a:tr h="4518072">
                <a:tc>
                  <a:txBody>
                    <a:bodyPr/>
                    <a:lstStyle/>
                    <a:p>
                      <a:pPr marL="285750" marR="0" lvl="0" indent="-285750" algn="l">
                        <a:lnSpc>
                          <a:spcPct val="100000"/>
                        </a:lnSpc>
                        <a:spcBef>
                          <a:spcPts val="0"/>
                        </a:spcBef>
                        <a:spcAft>
                          <a:spcPts val="0"/>
                        </a:spcAft>
                        <a:buClr>
                          <a:srgbClr val="000000"/>
                        </a:buClr>
                        <a:buFont typeface="Arial,Sans-Serif"/>
                        <a:buChar char="•"/>
                      </a:pPr>
                      <a:r>
                        <a:rPr lang="es-CO" sz="1800" b="0" i="0" u="none" strike="noStrike" noProof="0" dirty="0"/>
                        <a:t>El esfuerzo estimado para desarrollar la plataforma de la Clínica Imperial de 1344 horas / desarrollador. Se estima necesario 6 desarrolladores, 2 DBA, 4 analistas de datos, 2 Arquitectos, 3 lideres de proyecto, 1 Administrador de Red, 3 analistas de infraestructura, 7 mesas de ayuda y 1 Subdirector de Tecnología</a:t>
                      </a:r>
                      <a:endParaRPr lang="en-US" sz="1800" b="0" i="0" u="none" strike="noStrike" noProof="0" dirty="0"/>
                    </a:p>
                    <a:p>
                      <a:pPr lvl="0">
                        <a:buNone/>
                      </a:pPr>
                      <a:endParaRPr lang="es-CO" sz="1800" b="0" i="0" u="none" strike="noStrike" noProof="0" dirty="0"/>
                    </a:p>
                    <a:p>
                      <a:pPr marL="0" marR="0" lvl="0" indent="0" algn="l" defTabSz="914400">
                        <a:lnSpc>
                          <a:spcPct val="100000"/>
                        </a:lnSpc>
                        <a:spcBef>
                          <a:spcPts val="0"/>
                        </a:spcBef>
                        <a:spcAft>
                          <a:spcPts val="0"/>
                        </a:spcAft>
                        <a:buClrTx/>
                        <a:buSzTx/>
                        <a:buFont typeface="Arial" panose="020B0604020202020204" pitchFamily="34" charset="0"/>
                        <a:buNone/>
                        <a:tabLst/>
                        <a:defRPr/>
                      </a:pPr>
                      <a:endParaRPr lang="es-CO" sz="1800" dirty="0">
                        <a:latin typeface="Raleway"/>
                      </a:endParaRPr>
                    </a:p>
                    <a:p>
                      <a:endParaRPr lang="es-CO" sz="1800">
                        <a:latin typeface="Raleway" pitchFamily="2" charset="77"/>
                      </a:endParaRPr>
                    </a:p>
                    <a:p>
                      <a:endParaRPr lang="es-CO" sz="1800">
                        <a:latin typeface="Raleway" pitchFamily="2" charset="77"/>
                      </a:endParaRPr>
                    </a:p>
                    <a:p>
                      <a:endParaRPr lang="es-CO" sz="1800">
                        <a:latin typeface="Raleway" pitchFamily="2" charset="77"/>
                      </a:endParaRPr>
                    </a:p>
                    <a:p>
                      <a:endParaRPr lang="es-CO" sz="1800">
                        <a:latin typeface="Raleway" pitchFamily="2" charset="77"/>
                      </a:endParaRPr>
                    </a:p>
                    <a:p>
                      <a:endParaRPr lang="es-CO" sz="1800">
                        <a:latin typeface="Raleway" pitchFamily="2" charset="77"/>
                      </a:endParaRPr>
                    </a:p>
                    <a:p>
                      <a:endParaRPr lang="es-CO" sz="1800">
                        <a:latin typeface="Raleway" pitchFamily="2" charset="77"/>
                      </a:endParaRPr>
                    </a:p>
                    <a:p>
                      <a:endParaRPr lang="es-CO" sz="1800">
                        <a:latin typeface="Raleway" pitchFamily="2" charset="77"/>
                      </a:endParaRPr>
                    </a:p>
                  </a:txBody>
                  <a:tcPr/>
                </a:tc>
                <a:extLst>
                  <a:ext uri="{0D108BD9-81ED-4DB2-BD59-A6C34878D82A}">
                    <a16:rowId xmlns:a16="http://schemas.microsoft.com/office/drawing/2014/main" val="10001"/>
                  </a:ext>
                </a:extLst>
              </a:tr>
            </a:tbl>
          </a:graphicData>
        </a:graphic>
      </p:graphicFrame>
      <p:sp>
        <p:nvSpPr>
          <p:cNvPr id="3" name="Marcador de contenido 2">
            <a:extLst>
              <a:ext uri="{FF2B5EF4-FFF2-40B4-BE49-F238E27FC236}">
                <a16:creationId xmlns:a16="http://schemas.microsoft.com/office/drawing/2014/main" id="{68759256-07FA-C4C8-154A-E7502AEF848B}"/>
              </a:ext>
            </a:extLst>
          </p:cNvPr>
          <p:cNvSpPr txBox="1">
            <a:spLocks/>
          </p:cNvSpPr>
          <p:nvPr/>
        </p:nvSpPr>
        <p:spPr>
          <a:xfrm>
            <a:off x="708836" y="1791587"/>
            <a:ext cx="9725248" cy="1637413"/>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endParaRPr lang="es-CO" sz="1800">
              <a:latin typeface="Raleway" pitchFamily="2" charset="77"/>
              <a:cs typeface="Arial" panose="020B0604020202020204"/>
            </a:endParaRPr>
          </a:p>
        </p:txBody>
      </p:sp>
    </p:spTree>
    <p:extLst>
      <p:ext uri="{BB962C8B-B14F-4D97-AF65-F5344CB8AC3E}">
        <p14:creationId xmlns:p14="http://schemas.microsoft.com/office/powerpoint/2010/main" val="594389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a:extLst>
              <a:ext uri="{FF2B5EF4-FFF2-40B4-BE49-F238E27FC236}">
                <a16:creationId xmlns:a16="http://schemas.microsoft.com/office/drawing/2014/main" id="{2E1A56A6-5B11-999A-09FC-E0BB673EA02A}"/>
              </a:ext>
            </a:extLst>
          </p:cNvPr>
          <p:cNvSpPr txBox="1">
            <a:spLocks/>
          </p:cNvSpPr>
          <p:nvPr/>
        </p:nvSpPr>
        <p:spPr>
          <a:xfrm>
            <a:off x="0" y="95889"/>
            <a:ext cx="12192000" cy="822251"/>
          </a:xfrm>
          <a:prstGeom prst="rect">
            <a:avLst/>
          </a:prstGeom>
        </p:spPr>
        <p:txBody>
          <a:bodyPr vert="horz" lIns="91440" tIns="45720" rIns="91440" bIns="45720" rtlCol="0" anchor="b">
            <a:normAutofit fontScale="9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CO" sz="4800" b="1">
                <a:latin typeface="Raleway" pitchFamily="2" charset="77"/>
              </a:rPr>
              <a:t>Visión de arquitectura</a:t>
            </a:r>
          </a:p>
          <a:p>
            <a:r>
              <a:rPr lang="es-CO" sz="1900">
                <a:latin typeface="Raleway" pitchFamily="2" charset="77"/>
              </a:rPr>
              <a:t>Modelo de Contexto</a:t>
            </a:r>
          </a:p>
        </p:txBody>
      </p:sp>
      <p:pic>
        <p:nvPicPr>
          <p:cNvPr id="15" name="Imagen 14">
            <a:extLst>
              <a:ext uri="{FF2B5EF4-FFF2-40B4-BE49-F238E27FC236}">
                <a16:creationId xmlns:a16="http://schemas.microsoft.com/office/drawing/2014/main" id="{9115B8F1-7EA6-8BEB-3187-CDFE8926171A}"/>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11004236" y="6447885"/>
            <a:ext cx="1187764" cy="410115"/>
          </a:xfrm>
          <a:prstGeom prst="rect">
            <a:avLst/>
          </a:prstGeom>
        </p:spPr>
      </p:pic>
      <p:sp>
        <p:nvSpPr>
          <p:cNvPr id="3" name="Marcador de contenido 2">
            <a:extLst>
              <a:ext uri="{FF2B5EF4-FFF2-40B4-BE49-F238E27FC236}">
                <a16:creationId xmlns:a16="http://schemas.microsoft.com/office/drawing/2014/main" id="{68759256-07FA-C4C8-154A-E7502AEF848B}"/>
              </a:ext>
            </a:extLst>
          </p:cNvPr>
          <p:cNvSpPr txBox="1">
            <a:spLocks/>
          </p:cNvSpPr>
          <p:nvPr/>
        </p:nvSpPr>
        <p:spPr>
          <a:xfrm>
            <a:off x="708836" y="1791587"/>
            <a:ext cx="9725248" cy="1637413"/>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endParaRPr lang="es-CO" sz="1800">
              <a:latin typeface="Raleway" pitchFamily="2" charset="77"/>
              <a:cs typeface="Arial" panose="020B0604020202020204"/>
            </a:endParaRPr>
          </a:p>
        </p:txBody>
      </p:sp>
      <p:graphicFrame>
        <p:nvGraphicFramePr>
          <p:cNvPr id="7" name="Tabla 7">
            <a:extLst>
              <a:ext uri="{FF2B5EF4-FFF2-40B4-BE49-F238E27FC236}">
                <a16:creationId xmlns:a16="http://schemas.microsoft.com/office/drawing/2014/main" id="{6DDC55FE-21FF-E798-1C79-1E1B19C7E452}"/>
              </a:ext>
            </a:extLst>
          </p:cNvPr>
          <p:cNvGraphicFramePr>
            <a:graphicFrameLocks noGrp="1"/>
          </p:cNvGraphicFramePr>
          <p:nvPr>
            <p:extLst>
              <p:ext uri="{D42A27DB-BD31-4B8C-83A1-F6EECF244321}">
                <p14:modId xmlns:p14="http://schemas.microsoft.com/office/powerpoint/2010/main" val="1991901065"/>
              </p:ext>
            </p:extLst>
          </p:nvPr>
        </p:nvGraphicFramePr>
        <p:xfrm>
          <a:off x="485554" y="918140"/>
          <a:ext cx="11245701" cy="5760720"/>
        </p:xfrm>
        <a:graphic>
          <a:graphicData uri="http://schemas.openxmlformats.org/drawingml/2006/table">
            <a:tbl>
              <a:tblPr bandRow="1">
                <a:tableStyleId>{F5AB1C69-6EDB-4FF4-983F-18BD219EF322}</a:tableStyleId>
              </a:tblPr>
              <a:tblGrid>
                <a:gridCol w="990367">
                  <a:extLst>
                    <a:ext uri="{9D8B030D-6E8A-4147-A177-3AD203B41FA5}">
                      <a16:colId xmlns:a16="http://schemas.microsoft.com/office/drawing/2014/main" val="3293761650"/>
                    </a:ext>
                  </a:extLst>
                </a:gridCol>
                <a:gridCol w="2608989">
                  <a:extLst>
                    <a:ext uri="{9D8B030D-6E8A-4147-A177-3AD203B41FA5}">
                      <a16:colId xmlns:a16="http://schemas.microsoft.com/office/drawing/2014/main" val="2228959084"/>
                    </a:ext>
                  </a:extLst>
                </a:gridCol>
                <a:gridCol w="544485">
                  <a:extLst>
                    <a:ext uri="{9D8B030D-6E8A-4147-A177-3AD203B41FA5}">
                      <a16:colId xmlns:a16="http://schemas.microsoft.com/office/drawing/2014/main" val="717483703"/>
                    </a:ext>
                  </a:extLst>
                </a:gridCol>
                <a:gridCol w="938886">
                  <a:extLst>
                    <a:ext uri="{9D8B030D-6E8A-4147-A177-3AD203B41FA5}">
                      <a16:colId xmlns:a16="http://schemas.microsoft.com/office/drawing/2014/main" val="416968729"/>
                    </a:ext>
                  </a:extLst>
                </a:gridCol>
                <a:gridCol w="953021">
                  <a:extLst>
                    <a:ext uri="{9D8B030D-6E8A-4147-A177-3AD203B41FA5}">
                      <a16:colId xmlns:a16="http://schemas.microsoft.com/office/drawing/2014/main" val="2598274751"/>
                    </a:ext>
                  </a:extLst>
                </a:gridCol>
                <a:gridCol w="2251935">
                  <a:extLst>
                    <a:ext uri="{9D8B030D-6E8A-4147-A177-3AD203B41FA5}">
                      <a16:colId xmlns:a16="http://schemas.microsoft.com/office/drawing/2014/main" val="1506731670"/>
                    </a:ext>
                  </a:extLst>
                </a:gridCol>
                <a:gridCol w="913583">
                  <a:extLst>
                    <a:ext uri="{9D8B030D-6E8A-4147-A177-3AD203B41FA5}">
                      <a16:colId xmlns:a16="http://schemas.microsoft.com/office/drawing/2014/main" val="1997503074"/>
                    </a:ext>
                  </a:extLst>
                </a:gridCol>
                <a:gridCol w="663154">
                  <a:extLst>
                    <a:ext uri="{9D8B030D-6E8A-4147-A177-3AD203B41FA5}">
                      <a16:colId xmlns:a16="http://schemas.microsoft.com/office/drawing/2014/main" val="1273509751"/>
                    </a:ext>
                  </a:extLst>
                </a:gridCol>
                <a:gridCol w="1381281">
                  <a:extLst>
                    <a:ext uri="{9D8B030D-6E8A-4147-A177-3AD203B41FA5}">
                      <a16:colId xmlns:a16="http://schemas.microsoft.com/office/drawing/2014/main" val="2602127082"/>
                    </a:ext>
                  </a:extLst>
                </a:gridCol>
              </a:tblGrid>
              <a:tr h="279795">
                <a:tc>
                  <a:txBody>
                    <a:bodyPr/>
                    <a:lstStyle/>
                    <a:p>
                      <a:pPr algn="l"/>
                      <a:r>
                        <a:rPr lang="es-CO" sz="1000" b="1">
                          <a:latin typeface="Raleway" pitchFamily="2" charset="77"/>
                          <a:cs typeface="Raanana" pitchFamily="2" charset="-79"/>
                        </a:rPr>
                        <a:t>Proyecto:</a:t>
                      </a:r>
                    </a:p>
                  </a:txBody>
                  <a:tcPr anchor="ctr">
                    <a:solidFill>
                      <a:schemeClr val="bg2"/>
                    </a:solidFill>
                  </a:tcPr>
                </a:tc>
                <a:tc>
                  <a:txBody>
                    <a:bodyPr/>
                    <a:lstStyle/>
                    <a:p>
                      <a:r>
                        <a:rPr lang="es-CO" sz="1000">
                          <a:latin typeface="Raleway"/>
                          <a:cs typeface="Raanana"/>
                        </a:rPr>
                        <a:t>Clínica Imperial</a:t>
                      </a:r>
                      <a:endParaRPr lang="es-CO" sz="1000">
                        <a:latin typeface="Raleway" pitchFamily="2" charset="77"/>
                        <a:cs typeface="Raanana" pitchFamily="2" charset="-79"/>
                      </a:endParaRPr>
                    </a:p>
                  </a:txBody>
                  <a:tcPr anchor="ctr">
                    <a:solidFill>
                      <a:schemeClr val="bg2"/>
                    </a:solidFill>
                  </a:tcPr>
                </a:tc>
                <a:tc>
                  <a:txBody>
                    <a:bodyPr/>
                    <a:lstStyle/>
                    <a:p>
                      <a:r>
                        <a:rPr lang="es-CO" sz="1000" b="1">
                          <a:latin typeface="Raleway" pitchFamily="2" charset="77"/>
                          <a:cs typeface="Raanana" pitchFamily="2" charset="-79"/>
                        </a:rPr>
                        <a:t>ID:</a:t>
                      </a:r>
                    </a:p>
                  </a:txBody>
                  <a:tcPr anchor="ctr">
                    <a:solidFill>
                      <a:schemeClr val="bg2"/>
                    </a:solidFill>
                  </a:tcPr>
                </a:tc>
                <a:tc>
                  <a:txBody>
                    <a:bodyPr/>
                    <a:lstStyle/>
                    <a:p>
                      <a:r>
                        <a:rPr lang="es-CO" sz="1000">
                          <a:latin typeface="Raleway"/>
                          <a:cs typeface="Raanana"/>
                        </a:rPr>
                        <a:t>VA-001</a:t>
                      </a:r>
                      <a:endParaRPr lang="es-CO" sz="1000">
                        <a:latin typeface="Raleway" pitchFamily="2" charset="77"/>
                        <a:cs typeface="Raanana" pitchFamily="2" charset="-79"/>
                      </a:endParaRPr>
                    </a:p>
                  </a:txBody>
                  <a:tcPr anchor="ctr">
                    <a:solidFill>
                      <a:schemeClr val="bg2"/>
                    </a:solidFill>
                  </a:tcPr>
                </a:tc>
                <a:tc>
                  <a:txBody>
                    <a:bodyPr/>
                    <a:lstStyle/>
                    <a:p>
                      <a:r>
                        <a:rPr lang="es-CO" sz="1000" b="1">
                          <a:latin typeface="Raleway" pitchFamily="2" charset="77"/>
                          <a:cs typeface="Raanana" pitchFamily="2" charset="-79"/>
                        </a:rPr>
                        <a:t>Elaboración:</a:t>
                      </a:r>
                    </a:p>
                  </a:txBody>
                  <a:tcPr anchor="ctr">
                    <a:solidFill>
                      <a:schemeClr val="bg2"/>
                    </a:solidFill>
                  </a:tcPr>
                </a:tc>
                <a:tc>
                  <a:txBody>
                    <a:bodyPr/>
                    <a:lstStyle/>
                    <a:p>
                      <a:r>
                        <a:rPr lang="es-CO" sz="1000">
                          <a:latin typeface="Raleway"/>
                          <a:cs typeface="Raanana"/>
                        </a:rPr>
                        <a:t>Diana Romero, </a:t>
                      </a:r>
                      <a:r>
                        <a:rPr lang="es-CO" sz="1000" err="1">
                          <a:latin typeface="Raleway"/>
                          <a:cs typeface="Raanana"/>
                        </a:rPr>
                        <a:t>Pahola</a:t>
                      </a:r>
                      <a:r>
                        <a:rPr lang="es-CO" sz="1000">
                          <a:latin typeface="Raleway"/>
                          <a:cs typeface="Raanana"/>
                        </a:rPr>
                        <a:t> Caicedo, </a:t>
                      </a:r>
                      <a:r>
                        <a:rPr lang="es-CO" sz="1000" err="1">
                          <a:latin typeface="Raleway"/>
                          <a:cs typeface="Raanana"/>
                        </a:rPr>
                        <a:t>Anguie</a:t>
                      </a:r>
                      <a:r>
                        <a:rPr lang="es-CO" sz="1000">
                          <a:latin typeface="Raleway"/>
                          <a:cs typeface="Raanana"/>
                        </a:rPr>
                        <a:t> Acosta</a:t>
                      </a:r>
                      <a:endParaRPr lang="es-CO" sz="1000">
                        <a:latin typeface="Raleway" pitchFamily="2" charset="77"/>
                        <a:cs typeface="Raanana" pitchFamily="2" charset="-79"/>
                      </a:endParaRPr>
                    </a:p>
                  </a:txBody>
                  <a:tcPr anchor="ctr">
                    <a:solidFill>
                      <a:schemeClr val="bg2"/>
                    </a:solidFill>
                  </a:tcPr>
                </a:tc>
                <a:tc>
                  <a:txBody>
                    <a:bodyPr/>
                    <a:lstStyle/>
                    <a:p>
                      <a:r>
                        <a:rPr lang="es-CO" sz="1000" b="1">
                          <a:latin typeface="Raleway" pitchFamily="2" charset="77"/>
                          <a:cs typeface="Raanana" pitchFamily="2" charset="-79"/>
                        </a:rPr>
                        <a:t>Versión:</a:t>
                      </a:r>
                    </a:p>
                  </a:txBody>
                  <a:tcPr anchor="ctr">
                    <a:solidFill>
                      <a:schemeClr val="bg2"/>
                    </a:solidFill>
                  </a:tcPr>
                </a:tc>
                <a:tc>
                  <a:txBody>
                    <a:bodyPr/>
                    <a:lstStyle/>
                    <a:p>
                      <a:r>
                        <a:rPr lang="es-CO" sz="1000">
                          <a:latin typeface="Raleway"/>
                          <a:cs typeface="Raanana"/>
                        </a:rPr>
                        <a:t>1.0</a:t>
                      </a:r>
                    </a:p>
                  </a:txBody>
                  <a:tcPr anchor="ctr">
                    <a:solidFill>
                      <a:schemeClr val="bg2"/>
                    </a:solidFill>
                  </a:tcPr>
                </a:tc>
                <a:tc rowSpan="2">
                  <a:txBody>
                    <a:bodyPr/>
                    <a:lstStyle/>
                    <a:p>
                      <a:pPr algn="ctr"/>
                      <a:r>
                        <a:rPr lang="es-CO" sz="1000" b="1">
                          <a:latin typeface="Raleway" pitchFamily="2" charset="77"/>
                          <a:cs typeface="Raanana" pitchFamily="2" charset="-79"/>
                        </a:rPr>
                        <a:t>Convenciones</a:t>
                      </a:r>
                    </a:p>
                  </a:txBody>
                  <a:tcPr anchor="ctr">
                    <a:lnB w="12700" cap="flat" cmpd="sng" algn="ctr">
                      <a:solidFill>
                        <a:schemeClr val="bg1">
                          <a:lumMod val="85000"/>
                        </a:schemeClr>
                      </a:solidFill>
                      <a:prstDash val="solid"/>
                      <a:round/>
                      <a:headEnd type="none" w="med" len="med"/>
                      <a:tailEnd type="none" w="med" len="med"/>
                    </a:lnB>
                    <a:solidFill>
                      <a:schemeClr val="bg2"/>
                    </a:solidFill>
                  </a:tcPr>
                </a:tc>
                <a:extLst>
                  <a:ext uri="{0D108BD9-81ED-4DB2-BD59-A6C34878D82A}">
                    <a16:rowId xmlns:a16="http://schemas.microsoft.com/office/drawing/2014/main" val="1898597382"/>
                  </a:ext>
                </a:extLst>
              </a:tr>
              <a:tr h="276446">
                <a:tc>
                  <a:txBody>
                    <a:bodyPr/>
                    <a:lstStyle/>
                    <a:p>
                      <a:r>
                        <a:rPr lang="es-CO" sz="1000" b="1">
                          <a:latin typeface="Raleway" pitchFamily="2" charset="77"/>
                          <a:cs typeface="Raanana" pitchFamily="2" charset="-79"/>
                        </a:rPr>
                        <a:t>Vista:</a:t>
                      </a:r>
                    </a:p>
                  </a:txBody>
                  <a:tcPr anchor="ctr">
                    <a:lnB w="12700" cap="flat" cmpd="sng" algn="ctr">
                      <a:solidFill>
                        <a:schemeClr val="bg1">
                          <a:lumMod val="85000"/>
                        </a:schemeClr>
                      </a:solidFill>
                      <a:prstDash val="solid"/>
                      <a:round/>
                      <a:headEnd type="none" w="med" len="med"/>
                      <a:tailEnd type="none" w="med" len="med"/>
                    </a:lnB>
                    <a:solidFill>
                      <a:schemeClr val="bg2"/>
                    </a:solidFill>
                  </a:tcPr>
                </a:tc>
                <a:tc gridSpan="2">
                  <a:txBody>
                    <a:bodyPr/>
                    <a:lstStyle/>
                    <a:p>
                      <a:r>
                        <a:rPr lang="es-CO" sz="1000">
                          <a:latin typeface="Raleway"/>
                          <a:cs typeface="Raanana"/>
                        </a:rPr>
                        <a:t>Contexto</a:t>
                      </a:r>
                      <a:endParaRPr lang="es-CO" sz="1000">
                        <a:latin typeface="Raleway" pitchFamily="2" charset="77"/>
                        <a:cs typeface="Raanana" pitchFamily="2" charset="-79"/>
                      </a:endParaRPr>
                    </a:p>
                  </a:txBody>
                  <a:tcPr anchor="ctr">
                    <a:lnB w="12700" cap="flat" cmpd="sng" algn="ctr">
                      <a:solidFill>
                        <a:schemeClr val="bg1">
                          <a:lumMod val="85000"/>
                        </a:schemeClr>
                      </a:solidFill>
                      <a:prstDash val="solid"/>
                      <a:round/>
                      <a:headEnd type="none" w="med" len="med"/>
                      <a:tailEnd type="none" w="med" len="med"/>
                    </a:lnB>
                    <a:solidFill>
                      <a:schemeClr val="bg2"/>
                    </a:solidFill>
                  </a:tcPr>
                </a:tc>
                <a:tc hMerge="1">
                  <a:txBody>
                    <a:bodyPr/>
                    <a:lstStyle/>
                    <a:p>
                      <a:endParaRPr lang="es-CO" sz="1000">
                        <a:latin typeface="Raleway" pitchFamily="2" charset="77"/>
                        <a:cs typeface="Raanana" pitchFamily="2" charset="-79"/>
                      </a:endParaRPr>
                    </a:p>
                  </a:txBody>
                  <a:tcPr/>
                </a:tc>
                <a:tc>
                  <a:txBody>
                    <a:bodyPr/>
                    <a:lstStyle/>
                    <a:p>
                      <a:r>
                        <a:rPr lang="es-CO" sz="1000" b="1">
                          <a:latin typeface="Raleway" pitchFamily="2" charset="77"/>
                          <a:cs typeface="Raanana" pitchFamily="2" charset="-79"/>
                        </a:rPr>
                        <a:t>Modelo:</a:t>
                      </a:r>
                    </a:p>
                  </a:txBody>
                  <a:tcPr anchor="ctr">
                    <a:lnB w="12700" cap="flat" cmpd="sng" algn="ctr">
                      <a:solidFill>
                        <a:schemeClr val="bg1">
                          <a:lumMod val="85000"/>
                        </a:schemeClr>
                      </a:solidFill>
                      <a:prstDash val="solid"/>
                      <a:round/>
                      <a:headEnd type="none" w="med" len="med"/>
                      <a:tailEnd type="none" w="med" len="med"/>
                    </a:lnB>
                    <a:solidFill>
                      <a:schemeClr val="bg2"/>
                    </a:solidFill>
                  </a:tcPr>
                </a:tc>
                <a:tc gridSpan="2">
                  <a:txBody>
                    <a:bodyPr/>
                    <a:lstStyle/>
                    <a:p>
                      <a:r>
                        <a:rPr lang="es-CO" sz="1000">
                          <a:latin typeface="Raleway" pitchFamily="2" charset="77"/>
                          <a:cs typeface="Raanana" pitchFamily="2" charset="-79"/>
                        </a:rPr>
                        <a:t>Contexto</a:t>
                      </a:r>
                    </a:p>
                  </a:txBody>
                  <a:tcPr anchor="ctr">
                    <a:lnB w="12700" cap="flat" cmpd="sng" algn="ctr">
                      <a:solidFill>
                        <a:schemeClr val="bg1">
                          <a:lumMod val="85000"/>
                        </a:schemeClr>
                      </a:solidFill>
                      <a:prstDash val="solid"/>
                      <a:round/>
                      <a:headEnd type="none" w="med" len="med"/>
                      <a:tailEnd type="none" w="med" len="med"/>
                    </a:lnB>
                    <a:solidFill>
                      <a:schemeClr val="bg2"/>
                    </a:solidFill>
                  </a:tcPr>
                </a:tc>
                <a:tc hMerge="1">
                  <a:txBody>
                    <a:bodyPr/>
                    <a:lstStyle/>
                    <a:p>
                      <a:endParaRPr lang="es-CO" sz="1000">
                        <a:latin typeface="Raleway" pitchFamily="2" charset="77"/>
                        <a:cs typeface="Raanana" pitchFamily="2" charset="-79"/>
                      </a:endParaRPr>
                    </a:p>
                  </a:txBody>
                  <a:tcPr anchor="ctr"/>
                </a:tc>
                <a:tc>
                  <a:txBody>
                    <a:bodyPr/>
                    <a:lstStyle/>
                    <a:p>
                      <a:r>
                        <a:rPr lang="es-CO" sz="1000" b="1">
                          <a:latin typeface="Raleway" pitchFamily="2" charset="77"/>
                          <a:cs typeface="Raanana" pitchFamily="2" charset="-79"/>
                        </a:rPr>
                        <a:t>Notación:</a:t>
                      </a:r>
                    </a:p>
                  </a:txBody>
                  <a:tcPr anchor="ctr">
                    <a:lnB w="12700" cap="flat" cmpd="sng" algn="ctr">
                      <a:solidFill>
                        <a:schemeClr val="bg1">
                          <a:lumMod val="85000"/>
                        </a:schemeClr>
                      </a:solidFill>
                      <a:prstDash val="solid"/>
                      <a:round/>
                      <a:headEnd type="none" w="med" len="med"/>
                      <a:tailEnd type="none" w="med" len="med"/>
                    </a:lnB>
                    <a:solidFill>
                      <a:schemeClr val="bg2"/>
                    </a:solidFill>
                  </a:tcPr>
                </a:tc>
                <a:tc>
                  <a:txBody>
                    <a:bodyPr/>
                    <a:lstStyle/>
                    <a:p>
                      <a:r>
                        <a:rPr lang="es-CO" sz="1000">
                          <a:latin typeface="Raleway"/>
                          <a:cs typeface="Raanana"/>
                        </a:rPr>
                        <a:t>UML 2.0</a:t>
                      </a:r>
                      <a:endParaRPr lang="es-CO" sz="1000">
                        <a:latin typeface="Raleway" pitchFamily="2" charset="77"/>
                        <a:cs typeface="Raanana" pitchFamily="2" charset="-79"/>
                      </a:endParaRPr>
                    </a:p>
                  </a:txBody>
                  <a:tcPr anchor="ctr">
                    <a:lnB w="12700" cap="flat" cmpd="sng" algn="ctr">
                      <a:solidFill>
                        <a:schemeClr val="bg1">
                          <a:lumMod val="85000"/>
                        </a:schemeClr>
                      </a:solidFill>
                      <a:prstDash val="solid"/>
                      <a:round/>
                      <a:headEnd type="none" w="med" len="med"/>
                      <a:tailEnd type="none" w="med" len="med"/>
                    </a:lnB>
                    <a:solidFill>
                      <a:schemeClr val="bg2"/>
                    </a:solidFill>
                  </a:tcPr>
                </a:tc>
                <a:tc vMerge="1">
                  <a:txBody>
                    <a:bodyPr/>
                    <a:lstStyle/>
                    <a:p>
                      <a:endParaRPr lang="es-CO" sz="1000">
                        <a:latin typeface="Raleway" pitchFamily="2" charset="77"/>
                        <a:cs typeface="Raanana" pitchFamily="2" charset="-79"/>
                      </a:endParaRPr>
                    </a:p>
                  </a:txBody>
                  <a:tcPr/>
                </a:tc>
                <a:extLst>
                  <a:ext uri="{0D108BD9-81ED-4DB2-BD59-A6C34878D82A}">
                    <a16:rowId xmlns:a16="http://schemas.microsoft.com/office/drawing/2014/main" val="4245830454"/>
                  </a:ext>
                </a:extLst>
              </a:tr>
              <a:tr h="1767944">
                <a:tc gridSpan="8">
                  <a:txBody>
                    <a:bodyPr/>
                    <a:lstStyle/>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hMerge="1">
                  <a:txBody>
                    <a:bodyPr/>
                    <a:lstStyle/>
                    <a:p>
                      <a:endParaRPr lang="es-CO" sz="1000">
                        <a:latin typeface="Raleway" pitchFamily="2" charset="77"/>
                        <a:cs typeface="Raanana" pitchFamily="2" charset="-79"/>
                      </a:endParaRPr>
                    </a:p>
                  </a:txBody>
                  <a:tcPr anchor="ctr">
                    <a:solidFill>
                      <a:schemeClr val="bg1"/>
                    </a:solidFill>
                  </a:tcPr>
                </a:tc>
                <a:tc hMerge="1">
                  <a:txBody>
                    <a:bodyPr/>
                    <a:lstStyle/>
                    <a:p>
                      <a:endParaRPr lang="es-CO"/>
                    </a:p>
                  </a:txBody>
                  <a:tcPr/>
                </a:tc>
                <a:tc hMerge="1">
                  <a:txBody>
                    <a:bodyPr/>
                    <a:lstStyle/>
                    <a:p>
                      <a:endParaRPr lang="es-CO" sz="1000" b="1">
                        <a:latin typeface="Raleway" pitchFamily="2" charset="77"/>
                        <a:cs typeface="Raanana" pitchFamily="2" charset="-79"/>
                      </a:endParaRPr>
                    </a:p>
                  </a:txBody>
                  <a:tcPr anchor="ctr">
                    <a:solidFill>
                      <a:schemeClr val="bg1"/>
                    </a:solidFill>
                  </a:tcPr>
                </a:tc>
                <a:tc hMerge="1">
                  <a:txBody>
                    <a:bodyPr/>
                    <a:lstStyle/>
                    <a:p>
                      <a:endParaRPr lang="es-CO" sz="1000">
                        <a:latin typeface="Raleway" pitchFamily="2" charset="77"/>
                        <a:cs typeface="Raanana" pitchFamily="2" charset="-79"/>
                      </a:endParaRPr>
                    </a:p>
                  </a:txBody>
                  <a:tcPr anchor="ctr">
                    <a:solidFill>
                      <a:schemeClr val="bg1"/>
                    </a:solidFill>
                  </a:tcPr>
                </a:tc>
                <a:tc hMerge="1">
                  <a:txBody>
                    <a:bodyPr/>
                    <a:lstStyle/>
                    <a:p>
                      <a:endParaRPr lang="es-CO"/>
                    </a:p>
                  </a:txBody>
                  <a:tcPr/>
                </a:tc>
                <a:tc hMerge="1">
                  <a:txBody>
                    <a:bodyPr/>
                    <a:lstStyle/>
                    <a:p>
                      <a:endParaRPr lang="es-CO" sz="1000" b="1">
                        <a:latin typeface="Raleway" pitchFamily="2" charset="77"/>
                        <a:cs typeface="Raanana" pitchFamily="2" charset="-79"/>
                      </a:endParaRPr>
                    </a:p>
                  </a:txBody>
                  <a:tcPr anchor="ctr">
                    <a:solidFill>
                      <a:schemeClr val="bg1"/>
                    </a:solidFill>
                  </a:tcPr>
                </a:tc>
                <a:tc hMerge="1">
                  <a:txBody>
                    <a:bodyPr/>
                    <a:lstStyle/>
                    <a:p>
                      <a:endParaRPr lang="es-CO" sz="1000">
                        <a:latin typeface="Raleway" pitchFamily="2" charset="77"/>
                        <a:cs typeface="Raanana" pitchFamily="2" charset="-79"/>
                      </a:endParaRPr>
                    </a:p>
                  </a:txBody>
                  <a:tcPr anchor="ctr">
                    <a:solidFill>
                      <a:schemeClr val="bg1"/>
                    </a:solidFill>
                  </a:tcPr>
                </a:tc>
                <a:tc>
                  <a:txBody>
                    <a:bodyPr/>
                    <a:lstStyle/>
                    <a:p>
                      <a:pPr algn="ctr"/>
                      <a:endParaRPr lang="es-CO" sz="1000" b="1">
                        <a:latin typeface="Raleway" pitchFamily="2" charset="77"/>
                        <a:cs typeface="Raanana" pitchFamily="2" charset="-79"/>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390302365"/>
                  </a:ext>
                </a:extLst>
              </a:tr>
            </a:tbl>
          </a:graphicData>
        </a:graphic>
      </p:graphicFrame>
      <p:pic>
        <p:nvPicPr>
          <p:cNvPr id="2" name="Picture 3">
            <a:extLst>
              <a:ext uri="{FF2B5EF4-FFF2-40B4-BE49-F238E27FC236}">
                <a16:creationId xmlns:a16="http://schemas.microsoft.com/office/drawing/2014/main" id="{DF2789FB-7EC1-63A8-13B9-ADC46F232A7B}"/>
              </a:ext>
            </a:extLst>
          </p:cNvPr>
          <p:cNvPicPr>
            <a:picLocks noChangeAspect="1"/>
          </p:cNvPicPr>
          <p:nvPr/>
        </p:nvPicPr>
        <p:blipFill>
          <a:blip r:embed="rId3"/>
          <a:stretch>
            <a:fillRect/>
          </a:stretch>
        </p:blipFill>
        <p:spPr>
          <a:xfrm>
            <a:off x="1410854" y="1794315"/>
            <a:ext cx="7049654" cy="4585552"/>
          </a:xfrm>
          <a:prstGeom prst="rect">
            <a:avLst/>
          </a:prstGeom>
        </p:spPr>
      </p:pic>
      <p:pic>
        <p:nvPicPr>
          <p:cNvPr id="4" name="Picture 4">
            <a:extLst>
              <a:ext uri="{FF2B5EF4-FFF2-40B4-BE49-F238E27FC236}">
                <a16:creationId xmlns:a16="http://schemas.microsoft.com/office/drawing/2014/main" id="{DAABA51E-9D58-9D69-AE4E-07BC89DDE800}"/>
              </a:ext>
            </a:extLst>
          </p:cNvPr>
          <p:cNvPicPr>
            <a:picLocks noChangeAspect="1"/>
          </p:cNvPicPr>
          <p:nvPr/>
        </p:nvPicPr>
        <p:blipFill>
          <a:blip r:embed="rId4"/>
          <a:stretch>
            <a:fillRect/>
          </a:stretch>
        </p:blipFill>
        <p:spPr>
          <a:xfrm>
            <a:off x="10437667" y="1753611"/>
            <a:ext cx="1234210" cy="1457325"/>
          </a:xfrm>
          <a:prstGeom prst="rect">
            <a:avLst/>
          </a:prstGeom>
        </p:spPr>
      </p:pic>
    </p:spTree>
    <p:extLst>
      <p:ext uri="{BB962C8B-B14F-4D97-AF65-F5344CB8AC3E}">
        <p14:creationId xmlns:p14="http://schemas.microsoft.com/office/powerpoint/2010/main" val="21554669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a:extLst>
              <a:ext uri="{FF2B5EF4-FFF2-40B4-BE49-F238E27FC236}">
                <a16:creationId xmlns:a16="http://schemas.microsoft.com/office/drawing/2014/main" id="{2E1A56A6-5B11-999A-09FC-E0BB673EA02A}"/>
              </a:ext>
            </a:extLst>
          </p:cNvPr>
          <p:cNvSpPr txBox="1">
            <a:spLocks/>
          </p:cNvSpPr>
          <p:nvPr/>
        </p:nvSpPr>
        <p:spPr>
          <a:xfrm>
            <a:off x="0" y="95889"/>
            <a:ext cx="12192000" cy="822251"/>
          </a:xfrm>
          <a:prstGeom prst="rect">
            <a:avLst/>
          </a:prstGeom>
        </p:spPr>
        <p:txBody>
          <a:bodyPr vert="horz" lIns="91440" tIns="45720" rIns="91440" bIns="45720" rtlCol="0" anchor="b">
            <a:normAutofit fontScale="9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CO" sz="4800" b="1">
                <a:latin typeface="Raleway" pitchFamily="2" charset="77"/>
              </a:rPr>
              <a:t>Visión de arquitectura</a:t>
            </a:r>
          </a:p>
          <a:p>
            <a:r>
              <a:rPr lang="es-CO" sz="1900">
                <a:latin typeface="Raleway" pitchFamily="2" charset="77"/>
              </a:rPr>
              <a:t>Modelo de Dominio</a:t>
            </a:r>
          </a:p>
        </p:txBody>
      </p:sp>
      <p:pic>
        <p:nvPicPr>
          <p:cNvPr id="15" name="Imagen 14">
            <a:extLst>
              <a:ext uri="{FF2B5EF4-FFF2-40B4-BE49-F238E27FC236}">
                <a16:creationId xmlns:a16="http://schemas.microsoft.com/office/drawing/2014/main" id="{9115B8F1-7EA6-8BEB-3187-CDFE8926171A}"/>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11004236" y="6447885"/>
            <a:ext cx="1187764" cy="410115"/>
          </a:xfrm>
          <a:prstGeom prst="rect">
            <a:avLst/>
          </a:prstGeom>
        </p:spPr>
      </p:pic>
      <p:sp>
        <p:nvSpPr>
          <p:cNvPr id="3" name="Marcador de contenido 2">
            <a:extLst>
              <a:ext uri="{FF2B5EF4-FFF2-40B4-BE49-F238E27FC236}">
                <a16:creationId xmlns:a16="http://schemas.microsoft.com/office/drawing/2014/main" id="{68759256-07FA-C4C8-154A-E7502AEF848B}"/>
              </a:ext>
            </a:extLst>
          </p:cNvPr>
          <p:cNvSpPr txBox="1">
            <a:spLocks/>
          </p:cNvSpPr>
          <p:nvPr/>
        </p:nvSpPr>
        <p:spPr>
          <a:xfrm>
            <a:off x="708836" y="1791587"/>
            <a:ext cx="9725248" cy="1637413"/>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endParaRPr lang="es-CO" sz="1800">
              <a:latin typeface="Raleway" pitchFamily="2" charset="77"/>
              <a:cs typeface="Arial" panose="020B0604020202020204"/>
            </a:endParaRPr>
          </a:p>
        </p:txBody>
      </p:sp>
      <p:graphicFrame>
        <p:nvGraphicFramePr>
          <p:cNvPr id="7" name="Tabla 7">
            <a:extLst>
              <a:ext uri="{FF2B5EF4-FFF2-40B4-BE49-F238E27FC236}">
                <a16:creationId xmlns:a16="http://schemas.microsoft.com/office/drawing/2014/main" id="{6DDC55FE-21FF-E798-1C79-1E1B19C7E452}"/>
              </a:ext>
            </a:extLst>
          </p:cNvPr>
          <p:cNvGraphicFramePr>
            <a:graphicFrameLocks noGrp="1"/>
          </p:cNvGraphicFramePr>
          <p:nvPr>
            <p:extLst>
              <p:ext uri="{D42A27DB-BD31-4B8C-83A1-F6EECF244321}">
                <p14:modId xmlns:p14="http://schemas.microsoft.com/office/powerpoint/2010/main" val="3473752842"/>
              </p:ext>
            </p:extLst>
          </p:nvPr>
        </p:nvGraphicFramePr>
        <p:xfrm>
          <a:off x="485554" y="918140"/>
          <a:ext cx="11245701" cy="5760720"/>
        </p:xfrm>
        <a:graphic>
          <a:graphicData uri="http://schemas.openxmlformats.org/drawingml/2006/table">
            <a:tbl>
              <a:tblPr bandRow="1">
                <a:tableStyleId>{F5AB1C69-6EDB-4FF4-983F-18BD219EF322}</a:tableStyleId>
              </a:tblPr>
              <a:tblGrid>
                <a:gridCol w="990367">
                  <a:extLst>
                    <a:ext uri="{9D8B030D-6E8A-4147-A177-3AD203B41FA5}">
                      <a16:colId xmlns:a16="http://schemas.microsoft.com/office/drawing/2014/main" val="3293761650"/>
                    </a:ext>
                  </a:extLst>
                </a:gridCol>
                <a:gridCol w="2608989">
                  <a:extLst>
                    <a:ext uri="{9D8B030D-6E8A-4147-A177-3AD203B41FA5}">
                      <a16:colId xmlns:a16="http://schemas.microsoft.com/office/drawing/2014/main" val="2228959084"/>
                    </a:ext>
                  </a:extLst>
                </a:gridCol>
                <a:gridCol w="544485">
                  <a:extLst>
                    <a:ext uri="{9D8B030D-6E8A-4147-A177-3AD203B41FA5}">
                      <a16:colId xmlns:a16="http://schemas.microsoft.com/office/drawing/2014/main" val="717483703"/>
                    </a:ext>
                  </a:extLst>
                </a:gridCol>
                <a:gridCol w="938886">
                  <a:extLst>
                    <a:ext uri="{9D8B030D-6E8A-4147-A177-3AD203B41FA5}">
                      <a16:colId xmlns:a16="http://schemas.microsoft.com/office/drawing/2014/main" val="416968729"/>
                    </a:ext>
                  </a:extLst>
                </a:gridCol>
                <a:gridCol w="953021">
                  <a:extLst>
                    <a:ext uri="{9D8B030D-6E8A-4147-A177-3AD203B41FA5}">
                      <a16:colId xmlns:a16="http://schemas.microsoft.com/office/drawing/2014/main" val="2598274751"/>
                    </a:ext>
                  </a:extLst>
                </a:gridCol>
                <a:gridCol w="2251935">
                  <a:extLst>
                    <a:ext uri="{9D8B030D-6E8A-4147-A177-3AD203B41FA5}">
                      <a16:colId xmlns:a16="http://schemas.microsoft.com/office/drawing/2014/main" val="1506731670"/>
                    </a:ext>
                  </a:extLst>
                </a:gridCol>
                <a:gridCol w="913583">
                  <a:extLst>
                    <a:ext uri="{9D8B030D-6E8A-4147-A177-3AD203B41FA5}">
                      <a16:colId xmlns:a16="http://schemas.microsoft.com/office/drawing/2014/main" val="1997503074"/>
                    </a:ext>
                  </a:extLst>
                </a:gridCol>
                <a:gridCol w="663154">
                  <a:extLst>
                    <a:ext uri="{9D8B030D-6E8A-4147-A177-3AD203B41FA5}">
                      <a16:colId xmlns:a16="http://schemas.microsoft.com/office/drawing/2014/main" val="1273509751"/>
                    </a:ext>
                  </a:extLst>
                </a:gridCol>
                <a:gridCol w="1381281">
                  <a:extLst>
                    <a:ext uri="{9D8B030D-6E8A-4147-A177-3AD203B41FA5}">
                      <a16:colId xmlns:a16="http://schemas.microsoft.com/office/drawing/2014/main" val="2602127082"/>
                    </a:ext>
                  </a:extLst>
                </a:gridCol>
              </a:tblGrid>
              <a:tr h="279795">
                <a:tc>
                  <a:txBody>
                    <a:bodyPr/>
                    <a:lstStyle/>
                    <a:p>
                      <a:pPr algn="l"/>
                      <a:r>
                        <a:rPr lang="es-CO" sz="1000" b="1">
                          <a:latin typeface="Raleway" pitchFamily="2" charset="77"/>
                          <a:cs typeface="Raanana" pitchFamily="2" charset="-79"/>
                        </a:rPr>
                        <a:t>Proyecto:</a:t>
                      </a:r>
                    </a:p>
                  </a:txBody>
                  <a:tcPr anchor="ctr">
                    <a:solidFill>
                      <a:schemeClr val="bg2"/>
                    </a:solidFill>
                  </a:tcPr>
                </a:tc>
                <a:tc>
                  <a:txBody>
                    <a:bodyPr/>
                    <a:lstStyle/>
                    <a:p>
                      <a:r>
                        <a:rPr lang="es-CO" sz="1000">
                          <a:latin typeface="Raleway"/>
                          <a:cs typeface="Raanana"/>
                        </a:rPr>
                        <a:t>Clínica Imperial</a:t>
                      </a:r>
                      <a:endParaRPr lang="es-CO" sz="1000">
                        <a:latin typeface="Raleway" pitchFamily="2" charset="77"/>
                        <a:cs typeface="Raanana" pitchFamily="2" charset="-79"/>
                      </a:endParaRPr>
                    </a:p>
                  </a:txBody>
                  <a:tcPr anchor="ctr">
                    <a:solidFill>
                      <a:schemeClr val="bg2"/>
                    </a:solidFill>
                  </a:tcPr>
                </a:tc>
                <a:tc>
                  <a:txBody>
                    <a:bodyPr/>
                    <a:lstStyle/>
                    <a:p>
                      <a:r>
                        <a:rPr lang="es-CO" sz="1000" b="1">
                          <a:latin typeface="Raleway" pitchFamily="2" charset="77"/>
                          <a:cs typeface="Raanana" pitchFamily="2" charset="-79"/>
                        </a:rPr>
                        <a:t>ID:</a:t>
                      </a:r>
                    </a:p>
                  </a:txBody>
                  <a:tcPr anchor="ctr">
                    <a:solidFill>
                      <a:schemeClr val="bg2"/>
                    </a:solidFill>
                  </a:tcPr>
                </a:tc>
                <a:tc>
                  <a:txBody>
                    <a:bodyPr/>
                    <a:lstStyle/>
                    <a:p>
                      <a:r>
                        <a:rPr lang="es-CO" sz="1000">
                          <a:latin typeface="Raleway"/>
                          <a:cs typeface="Raanana"/>
                        </a:rPr>
                        <a:t>VA-002</a:t>
                      </a:r>
                      <a:endParaRPr lang="es-CO" sz="1000">
                        <a:latin typeface="Raleway" pitchFamily="2" charset="77"/>
                        <a:cs typeface="Raanana" pitchFamily="2" charset="-79"/>
                      </a:endParaRPr>
                    </a:p>
                  </a:txBody>
                  <a:tcPr anchor="ctr">
                    <a:solidFill>
                      <a:schemeClr val="bg2"/>
                    </a:solidFill>
                  </a:tcPr>
                </a:tc>
                <a:tc>
                  <a:txBody>
                    <a:bodyPr/>
                    <a:lstStyle/>
                    <a:p>
                      <a:r>
                        <a:rPr lang="es-CO" sz="1000" b="1">
                          <a:latin typeface="Raleway" pitchFamily="2" charset="77"/>
                          <a:cs typeface="Raanana" pitchFamily="2" charset="-79"/>
                        </a:rPr>
                        <a:t>Elaboración:</a:t>
                      </a:r>
                    </a:p>
                  </a:txBody>
                  <a:tcPr anchor="ctr">
                    <a:solidFill>
                      <a:schemeClr val="bg2"/>
                    </a:solidFill>
                  </a:tcPr>
                </a:tc>
                <a:tc>
                  <a:txBody>
                    <a:bodyPr/>
                    <a:lstStyle/>
                    <a:p>
                      <a:r>
                        <a:rPr lang="es-CO" sz="1000">
                          <a:latin typeface="Raleway"/>
                          <a:cs typeface="Raanana"/>
                        </a:rPr>
                        <a:t>Diana Romero, Pahola Caicedo, Anguie Acosta</a:t>
                      </a:r>
                      <a:endParaRPr lang="es-CO" sz="1000">
                        <a:latin typeface="Raleway" pitchFamily="2" charset="77"/>
                        <a:cs typeface="Raanana" pitchFamily="2" charset="-79"/>
                      </a:endParaRPr>
                    </a:p>
                  </a:txBody>
                  <a:tcPr anchor="ctr">
                    <a:solidFill>
                      <a:schemeClr val="bg2"/>
                    </a:solidFill>
                  </a:tcPr>
                </a:tc>
                <a:tc>
                  <a:txBody>
                    <a:bodyPr/>
                    <a:lstStyle/>
                    <a:p>
                      <a:r>
                        <a:rPr lang="es-CO" sz="1000" b="1">
                          <a:latin typeface="Raleway" pitchFamily="2" charset="77"/>
                          <a:cs typeface="Raanana" pitchFamily="2" charset="-79"/>
                        </a:rPr>
                        <a:t>Versión:</a:t>
                      </a:r>
                    </a:p>
                  </a:txBody>
                  <a:tcPr anchor="ctr">
                    <a:solidFill>
                      <a:schemeClr val="bg2"/>
                    </a:solidFill>
                  </a:tcPr>
                </a:tc>
                <a:tc>
                  <a:txBody>
                    <a:bodyPr/>
                    <a:lstStyle/>
                    <a:p>
                      <a:r>
                        <a:rPr lang="es-CO" sz="1000">
                          <a:latin typeface="Raleway"/>
                          <a:cs typeface="Raanana"/>
                        </a:rPr>
                        <a:t>1.0</a:t>
                      </a:r>
                      <a:endParaRPr lang="es-CO" sz="1000">
                        <a:latin typeface="Raleway" pitchFamily="2" charset="77"/>
                        <a:cs typeface="Raanana" pitchFamily="2" charset="-79"/>
                      </a:endParaRPr>
                    </a:p>
                  </a:txBody>
                  <a:tcPr anchor="ctr">
                    <a:solidFill>
                      <a:schemeClr val="bg2"/>
                    </a:solidFill>
                  </a:tcPr>
                </a:tc>
                <a:tc rowSpan="2">
                  <a:txBody>
                    <a:bodyPr/>
                    <a:lstStyle/>
                    <a:p>
                      <a:pPr algn="ctr"/>
                      <a:r>
                        <a:rPr lang="es-CO" sz="1000" b="1">
                          <a:latin typeface="Raleway" pitchFamily="2" charset="77"/>
                          <a:cs typeface="Raanana" pitchFamily="2" charset="-79"/>
                        </a:rPr>
                        <a:t>Convenciones</a:t>
                      </a:r>
                    </a:p>
                  </a:txBody>
                  <a:tcPr anchor="ctr">
                    <a:lnB w="12700" cap="flat" cmpd="sng" algn="ctr">
                      <a:solidFill>
                        <a:schemeClr val="bg1">
                          <a:lumMod val="85000"/>
                        </a:schemeClr>
                      </a:solidFill>
                      <a:prstDash val="solid"/>
                      <a:round/>
                      <a:headEnd type="none" w="med" len="med"/>
                      <a:tailEnd type="none" w="med" len="med"/>
                    </a:lnB>
                    <a:solidFill>
                      <a:schemeClr val="bg2"/>
                    </a:solidFill>
                  </a:tcPr>
                </a:tc>
                <a:extLst>
                  <a:ext uri="{0D108BD9-81ED-4DB2-BD59-A6C34878D82A}">
                    <a16:rowId xmlns:a16="http://schemas.microsoft.com/office/drawing/2014/main" val="1898597382"/>
                  </a:ext>
                </a:extLst>
              </a:tr>
              <a:tr h="276446">
                <a:tc>
                  <a:txBody>
                    <a:bodyPr/>
                    <a:lstStyle/>
                    <a:p>
                      <a:r>
                        <a:rPr lang="es-CO" sz="1000" b="1">
                          <a:latin typeface="Raleway" pitchFamily="2" charset="77"/>
                          <a:cs typeface="Raanana" pitchFamily="2" charset="-79"/>
                        </a:rPr>
                        <a:t>Vista:</a:t>
                      </a:r>
                    </a:p>
                  </a:txBody>
                  <a:tcPr anchor="ctr">
                    <a:lnB w="12700" cap="flat" cmpd="sng" algn="ctr">
                      <a:solidFill>
                        <a:schemeClr val="bg1">
                          <a:lumMod val="85000"/>
                        </a:schemeClr>
                      </a:solidFill>
                      <a:prstDash val="solid"/>
                      <a:round/>
                      <a:headEnd type="none" w="med" len="med"/>
                      <a:tailEnd type="none" w="med" len="med"/>
                    </a:lnB>
                    <a:solidFill>
                      <a:schemeClr val="bg2"/>
                    </a:solidFill>
                  </a:tcPr>
                </a:tc>
                <a:tc gridSpan="2">
                  <a:txBody>
                    <a:bodyPr/>
                    <a:lstStyle/>
                    <a:p>
                      <a:r>
                        <a:rPr lang="es-CO" sz="1000">
                          <a:latin typeface="Raleway"/>
                          <a:cs typeface="Raanana"/>
                        </a:rPr>
                        <a:t>Dominio</a:t>
                      </a:r>
                      <a:endParaRPr lang="es-CO" sz="1000">
                        <a:latin typeface="Raleway" pitchFamily="2" charset="77"/>
                        <a:cs typeface="Raanana" pitchFamily="2" charset="-79"/>
                      </a:endParaRPr>
                    </a:p>
                  </a:txBody>
                  <a:tcPr anchor="ctr">
                    <a:lnB w="12700" cap="flat" cmpd="sng" algn="ctr">
                      <a:solidFill>
                        <a:schemeClr val="bg1">
                          <a:lumMod val="85000"/>
                        </a:schemeClr>
                      </a:solidFill>
                      <a:prstDash val="solid"/>
                      <a:round/>
                      <a:headEnd type="none" w="med" len="med"/>
                      <a:tailEnd type="none" w="med" len="med"/>
                    </a:lnB>
                    <a:solidFill>
                      <a:schemeClr val="bg2"/>
                    </a:solidFill>
                  </a:tcPr>
                </a:tc>
                <a:tc hMerge="1">
                  <a:txBody>
                    <a:bodyPr/>
                    <a:lstStyle/>
                    <a:p>
                      <a:endParaRPr lang="es-CO" sz="1000">
                        <a:latin typeface="Raleway" pitchFamily="2" charset="77"/>
                        <a:cs typeface="Raanana" pitchFamily="2" charset="-79"/>
                      </a:endParaRPr>
                    </a:p>
                  </a:txBody>
                  <a:tcPr/>
                </a:tc>
                <a:tc>
                  <a:txBody>
                    <a:bodyPr/>
                    <a:lstStyle/>
                    <a:p>
                      <a:r>
                        <a:rPr lang="es-CO" sz="1000" b="1">
                          <a:latin typeface="Raleway" pitchFamily="2" charset="77"/>
                          <a:cs typeface="Raanana" pitchFamily="2" charset="-79"/>
                        </a:rPr>
                        <a:t>Modelo:</a:t>
                      </a:r>
                    </a:p>
                  </a:txBody>
                  <a:tcPr anchor="ctr">
                    <a:lnB w="12700" cap="flat" cmpd="sng" algn="ctr">
                      <a:solidFill>
                        <a:schemeClr val="bg1">
                          <a:lumMod val="85000"/>
                        </a:schemeClr>
                      </a:solidFill>
                      <a:prstDash val="solid"/>
                      <a:round/>
                      <a:headEnd type="none" w="med" len="med"/>
                      <a:tailEnd type="none" w="med" len="med"/>
                    </a:lnB>
                    <a:solidFill>
                      <a:schemeClr val="bg2"/>
                    </a:solidFill>
                  </a:tcPr>
                </a:tc>
                <a:tc gridSpan="2">
                  <a:txBody>
                    <a:bodyPr/>
                    <a:lstStyle/>
                    <a:p>
                      <a:r>
                        <a:rPr lang="es-CO" sz="1000">
                          <a:latin typeface="Raleway" pitchFamily="2" charset="77"/>
                          <a:cs typeface="Raanana" pitchFamily="2" charset="-79"/>
                        </a:rPr>
                        <a:t>Dominio del problema</a:t>
                      </a:r>
                    </a:p>
                  </a:txBody>
                  <a:tcPr anchor="ctr">
                    <a:lnB w="12700" cap="flat" cmpd="sng" algn="ctr">
                      <a:solidFill>
                        <a:schemeClr val="bg1">
                          <a:lumMod val="85000"/>
                        </a:schemeClr>
                      </a:solidFill>
                      <a:prstDash val="solid"/>
                      <a:round/>
                      <a:headEnd type="none" w="med" len="med"/>
                      <a:tailEnd type="none" w="med" len="med"/>
                    </a:lnB>
                    <a:solidFill>
                      <a:schemeClr val="bg2"/>
                    </a:solidFill>
                  </a:tcPr>
                </a:tc>
                <a:tc hMerge="1">
                  <a:txBody>
                    <a:bodyPr/>
                    <a:lstStyle/>
                    <a:p>
                      <a:endParaRPr lang="es-CO" sz="1000">
                        <a:latin typeface="Raleway" pitchFamily="2" charset="77"/>
                        <a:cs typeface="Raanana" pitchFamily="2" charset="-79"/>
                      </a:endParaRPr>
                    </a:p>
                  </a:txBody>
                  <a:tcPr anchor="ctr"/>
                </a:tc>
                <a:tc>
                  <a:txBody>
                    <a:bodyPr/>
                    <a:lstStyle/>
                    <a:p>
                      <a:r>
                        <a:rPr lang="es-CO" sz="1000" b="1">
                          <a:latin typeface="Raleway" pitchFamily="2" charset="77"/>
                          <a:cs typeface="Raanana" pitchFamily="2" charset="-79"/>
                        </a:rPr>
                        <a:t>Notación:</a:t>
                      </a:r>
                    </a:p>
                  </a:txBody>
                  <a:tcPr anchor="ctr">
                    <a:lnB w="12700" cap="flat" cmpd="sng" algn="ctr">
                      <a:solidFill>
                        <a:schemeClr val="bg1">
                          <a:lumMod val="85000"/>
                        </a:schemeClr>
                      </a:solidFill>
                      <a:prstDash val="solid"/>
                      <a:round/>
                      <a:headEnd type="none" w="med" len="med"/>
                      <a:tailEnd type="none" w="med" len="med"/>
                    </a:lnB>
                    <a:solidFill>
                      <a:schemeClr val="bg2"/>
                    </a:solidFill>
                  </a:tcPr>
                </a:tc>
                <a:tc>
                  <a:txBody>
                    <a:bodyPr/>
                    <a:lstStyle/>
                    <a:p>
                      <a:r>
                        <a:rPr lang="es-CO" sz="1000">
                          <a:latin typeface="Raleway"/>
                          <a:cs typeface="Raanana"/>
                        </a:rPr>
                        <a:t>UML 2.0</a:t>
                      </a:r>
                      <a:endParaRPr lang="en-US"/>
                    </a:p>
                  </a:txBody>
                  <a:tcPr anchor="ctr">
                    <a:lnB w="12700" cap="flat" cmpd="sng" algn="ctr">
                      <a:solidFill>
                        <a:schemeClr val="bg1">
                          <a:lumMod val="85000"/>
                        </a:schemeClr>
                      </a:solidFill>
                      <a:prstDash val="solid"/>
                      <a:round/>
                      <a:headEnd type="none" w="med" len="med"/>
                      <a:tailEnd type="none" w="med" len="med"/>
                    </a:lnB>
                    <a:solidFill>
                      <a:schemeClr val="bg2"/>
                    </a:solidFill>
                  </a:tcPr>
                </a:tc>
                <a:tc vMerge="1">
                  <a:txBody>
                    <a:bodyPr/>
                    <a:lstStyle/>
                    <a:p>
                      <a:endParaRPr lang="es-CO" sz="1000">
                        <a:latin typeface="Raleway" pitchFamily="2" charset="77"/>
                        <a:cs typeface="Raanana" pitchFamily="2" charset="-79"/>
                      </a:endParaRPr>
                    </a:p>
                  </a:txBody>
                  <a:tcPr/>
                </a:tc>
                <a:extLst>
                  <a:ext uri="{0D108BD9-81ED-4DB2-BD59-A6C34878D82A}">
                    <a16:rowId xmlns:a16="http://schemas.microsoft.com/office/drawing/2014/main" val="4245830454"/>
                  </a:ext>
                </a:extLst>
              </a:tr>
              <a:tr h="1767944">
                <a:tc gridSpan="8">
                  <a:txBody>
                    <a:bodyPr/>
                    <a:lstStyle/>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hMerge="1">
                  <a:txBody>
                    <a:bodyPr/>
                    <a:lstStyle/>
                    <a:p>
                      <a:endParaRPr lang="es-CO" sz="1000">
                        <a:latin typeface="Raleway" pitchFamily="2" charset="77"/>
                        <a:cs typeface="Raanana" pitchFamily="2" charset="-79"/>
                      </a:endParaRPr>
                    </a:p>
                  </a:txBody>
                  <a:tcPr anchor="ctr">
                    <a:solidFill>
                      <a:schemeClr val="bg1"/>
                    </a:solidFill>
                  </a:tcPr>
                </a:tc>
                <a:tc hMerge="1">
                  <a:txBody>
                    <a:bodyPr/>
                    <a:lstStyle/>
                    <a:p>
                      <a:endParaRPr lang="es-CO"/>
                    </a:p>
                  </a:txBody>
                  <a:tcPr/>
                </a:tc>
                <a:tc hMerge="1">
                  <a:txBody>
                    <a:bodyPr/>
                    <a:lstStyle/>
                    <a:p>
                      <a:endParaRPr lang="es-CO" sz="1000" b="1">
                        <a:latin typeface="Raleway" pitchFamily="2" charset="77"/>
                        <a:cs typeface="Raanana" pitchFamily="2" charset="-79"/>
                      </a:endParaRPr>
                    </a:p>
                  </a:txBody>
                  <a:tcPr anchor="ctr">
                    <a:solidFill>
                      <a:schemeClr val="bg1"/>
                    </a:solidFill>
                  </a:tcPr>
                </a:tc>
                <a:tc hMerge="1">
                  <a:txBody>
                    <a:bodyPr/>
                    <a:lstStyle/>
                    <a:p>
                      <a:endParaRPr lang="es-CO" sz="1000">
                        <a:latin typeface="Raleway" pitchFamily="2" charset="77"/>
                        <a:cs typeface="Raanana" pitchFamily="2" charset="-79"/>
                      </a:endParaRPr>
                    </a:p>
                  </a:txBody>
                  <a:tcPr anchor="ctr">
                    <a:solidFill>
                      <a:schemeClr val="bg1"/>
                    </a:solidFill>
                  </a:tcPr>
                </a:tc>
                <a:tc hMerge="1">
                  <a:txBody>
                    <a:bodyPr/>
                    <a:lstStyle/>
                    <a:p>
                      <a:endParaRPr lang="es-CO"/>
                    </a:p>
                  </a:txBody>
                  <a:tcPr/>
                </a:tc>
                <a:tc hMerge="1">
                  <a:txBody>
                    <a:bodyPr/>
                    <a:lstStyle/>
                    <a:p>
                      <a:endParaRPr lang="es-CO" sz="1000" b="1">
                        <a:latin typeface="Raleway" pitchFamily="2" charset="77"/>
                        <a:cs typeface="Raanana" pitchFamily="2" charset="-79"/>
                      </a:endParaRPr>
                    </a:p>
                  </a:txBody>
                  <a:tcPr anchor="ctr">
                    <a:solidFill>
                      <a:schemeClr val="bg1"/>
                    </a:solidFill>
                  </a:tcPr>
                </a:tc>
                <a:tc hMerge="1">
                  <a:txBody>
                    <a:bodyPr/>
                    <a:lstStyle/>
                    <a:p>
                      <a:endParaRPr lang="es-CO" sz="1000">
                        <a:latin typeface="Raleway" pitchFamily="2" charset="77"/>
                        <a:cs typeface="Raanana" pitchFamily="2" charset="-79"/>
                      </a:endParaRPr>
                    </a:p>
                  </a:txBody>
                  <a:tcPr anchor="ctr">
                    <a:solidFill>
                      <a:schemeClr val="bg1"/>
                    </a:solidFill>
                  </a:tcPr>
                </a:tc>
                <a:tc>
                  <a:txBody>
                    <a:bodyPr/>
                    <a:lstStyle/>
                    <a:p>
                      <a:pPr algn="ctr"/>
                      <a:endParaRPr lang="es-CO" sz="1000" b="1">
                        <a:latin typeface="Raleway" pitchFamily="2" charset="77"/>
                        <a:cs typeface="Raanana" pitchFamily="2" charset="-79"/>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390302365"/>
                  </a:ext>
                </a:extLst>
              </a:tr>
            </a:tbl>
          </a:graphicData>
        </a:graphic>
      </p:graphicFrame>
      <p:pic>
        <p:nvPicPr>
          <p:cNvPr id="4" name="Picture 4" descr="Diagram&#10;&#10;Description automatically generated">
            <a:extLst>
              <a:ext uri="{FF2B5EF4-FFF2-40B4-BE49-F238E27FC236}">
                <a16:creationId xmlns:a16="http://schemas.microsoft.com/office/drawing/2014/main" id="{A8E6CD0D-A489-4FC5-78EB-57BCD178F249}"/>
              </a:ext>
            </a:extLst>
          </p:cNvPr>
          <p:cNvPicPr>
            <a:picLocks noChangeAspect="1"/>
          </p:cNvPicPr>
          <p:nvPr/>
        </p:nvPicPr>
        <p:blipFill>
          <a:blip r:embed="rId3"/>
          <a:stretch>
            <a:fillRect/>
          </a:stretch>
        </p:blipFill>
        <p:spPr>
          <a:xfrm>
            <a:off x="1848928" y="1795345"/>
            <a:ext cx="8120330" cy="4532516"/>
          </a:xfrm>
          <a:prstGeom prst="rect">
            <a:avLst/>
          </a:prstGeom>
        </p:spPr>
      </p:pic>
    </p:spTree>
    <p:extLst>
      <p:ext uri="{BB962C8B-B14F-4D97-AF65-F5344CB8AC3E}">
        <p14:creationId xmlns:p14="http://schemas.microsoft.com/office/powerpoint/2010/main" val="3293362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a:extLst>
              <a:ext uri="{FF2B5EF4-FFF2-40B4-BE49-F238E27FC236}">
                <a16:creationId xmlns:a16="http://schemas.microsoft.com/office/drawing/2014/main" id="{2E1A56A6-5B11-999A-09FC-E0BB673EA02A}"/>
              </a:ext>
            </a:extLst>
          </p:cNvPr>
          <p:cNvSpPr txBox="1">
            <a:spLocks/>
          </p:cNvSpPr>
          <p:nvPr/>
        </p:nvSpPr>
        <p:spPr>
          <a:xfrm>
            <a:off x="0" y="95889"/>
            <a:ext cx="12192000" cy="822251"/>
          </a:xfrm>
          <a:prstGeom prst="rect">
            <a:avLst/>
          </a:prstGeom>
        </p:spPr>
        <p:txBody>
          <a:bodyPr vert="horz" lIns="91440" tIns="45720" rIns="91440" bIns="45720" rtlCol="0" anchor="b">
            <a:normAutofit fontScale="9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CO" sz="4800" b="1">
                <a:latin typeface="Raleway" pitchFamily="2" charset="77"/>
              </a:rPr>
              <a:t>Visión de arquitectura</a:t>
            </a:r>
          </a:p>
          <a:p>
            <a:r>
              <a:rPr lang="es-CO" sz="1900">
                <a:latin typeface="Raleway" pitchFamily="2" charset="77"/>
              </a:rPr>
              <a:t>Modelo de Dominio</a:t>
            </a:r>
          </a:p>
        </p:txBody>
      </p:sp>
      <p:pic>
        <p:nvPicPr>
          <p:cNvPr id="15" name="Imagen 14">
            <a:extLst>
              <a:ext uri="{FF2B5EF4-FFF2-40B4-BE49-F238E27FC236}">
                <a16:creationId xmlns:a16="http://schemas.microsoft.com/office/drawing/2014/main" id="{9115B8F1-7EA6-8BEB-3187-CDFE8926171A}"/>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11004236" y="6447885"/>
            <a:ext cx="1187764" cy="410115"/>
          </a:xfrm>
          <a:prstGeom prst="rect">
            <a:avLst/>
          </a:prstGeom>
        </p:spPr>
      </p:pic>
      <p:sp>
        <p:nvSpPr>
          <p:cNvPr id="3" name="Marcador de contenido 2">
            <a:extLst>
              <a:ext uri="{FF2B5EF4-FFF2-40B4-BE49-F238E27FC236}">
                <a16:creationId xmlns:a16="http://schemas.microsoft.com/office/drawing/2014/main" id="{68759256-07FA-C4C8-154A-E7502AEF848B}"/>
              </a:ext>
            </a:extLst>
          </p:cNvPr>
          <p:cNvSpPr txBox="1">
            <a:spLocks/>
          </p:cNvSpPr>
          <p:nvPr/>
        </p:nvSpPr>
        <p:spPr>
          <a:xfrm>
            <a:off x="708836" y="1791587"/>
            <a:ext cx="9725248" cy="1637413"/>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endParaRPr lang="es-CO" sz="1800">
              <a:latin typeface="Raleway" pitchFamily="2" charset="77"/>
              <a:cs typeface="Arial" panose="020B0604020202020204"/>
            </a:endParaRPr>
          </a:p>
        </p:txBody>
      </p:sp>
      <p:graphicFrame>
        <p:nvGraphicFramePr>
          <p:cNvPr id="7" name="Tabla 7">
            <a:extLst>
              <a:ext uri="{FF2B5EF4-FFF2-40B4-BE49-F238E27FC236}">
                <a16:creationId xmlns:a16="http://schemas.microsoft.com/office/drawing/2014/main" id="{6DDC55FE-21FF-E798-1C79-1E1B19C7E452}"/>
              </a:ext>
            </a:extLst>
          </p:cNvPr>
          <p:cNvGraphicFramePr>
            <a:graphicFrameLocks noGrp="1"/>
          </p:cNvGraphicFramePr>
          <p:nvPr>
            <p:extLst>
              <p:ext uri="{D42A27DB-BD31-4B8C-83A1-F6EECF244321}">
                <p14:modId xmlns:p14="http://schemas.microsoft.com/office/powerpoint/2010/main" val="240593397"/>
              </p:ext>
            </p:extLst>
          </p:nvPr>
        </p:nvGraphicFramePr>
        <p:xfrm>
          <a:off x="485554" y="918140"/>
          <a:ext cx="11245701" cy="5640926"/>
        </p:xfrm>
        <a:graphic>
          <a:graphicData uri="http://schemas.openxmlformats.org/drawingml/2006/table">
            <a:tbl>
              <a:tblPr bandRow="1">
                <a:tableStyleId>{F5AB1C69-6EDB-4FF4-983F-18BD219EF322}</a:tableStyleId>
              </a:tblPr>
              <a:tblGrid>
                <a:gridCol w="990367">
                  <a:extLst>
                    <a:ext uri="{9D8B030D-6E8A-4147-A177-3AD203B41FA5}">
                      <a16:colId xmlns:a16="http://schemas.microsoft.com/office/drawing/2014/main" val="3293761650"/>
                    </a:ext>
                  </a:extLst>
                </a:gridCol>
                <a:gridCol w="2608989">
                  <a:extLst>
                    <a:ext uri="{9D8B030D-6E8A-4147-A177-3AD203B41FA5}">
                      <a16:colId xmlns:a16="http://schemas.microsoft.com/office/drawing/2014/main" val="2228959084"/>
                    </a:ext>
                  </a:extLst>
                </a:gridCol>
                <a:gridCol w="544485">
                  <a:extLst>
                    <a:ext uri="{9D8B030D-6E8A-4147-A177-3AD203B41FA5}">
                      <a16:colId xmlns:a16="http://schemas.microsoft.com/office/drawing/2014/main" val="717483703"/>
                    </a:ext>
                  </a:extLst>
                </a:gridCol>
                <a:gridCol w="938886">
                  <a:extLst>
                    <a:ext uri="{9D8B030D-6E8A-4147-A177-3AD203B41FA5}">
                      <a16:colId xmlns:a16="http://schemas.microsoft.com/office/drawing/2014/main" val="416968729"/>
                    </a:ext>
                  </a:extLst>
                </a:gridCol>
                <a:gridCol w="953021">
                  <a:extLst>
                    <a:ext uri="{9D8B030D-6E8A-4147-A177-3AD203B41FA5}">
                      <a16:colId xmlns:a16="http://schemas.microsoft.com/office/drawing/2014/main" val="2598274751"/>
                    </a:ext>
                  </a:extLst>
                </a:gridCol>
                <a:gridCol w="2251935">
                  <a:extLst>
                    <a:ext uri="{9D8B030D-6E8A-4147-A177-3AD203B41FA5}">
                      <a16:colId xmlns:a16="http://schemas.microsoft.com/office/drawing/2014/main" val="1506731670"/>
                    </a:ext>
                  </a:extLst>
                </a:gridCol>
                <a:gridCol w="913583">
                  <a:extLst>
                    <a:ext uri="{9D8B030D-6E8A-4147-A177-3AD203B41FA5}">
                      <a16:colId xmlns:a16="http://schemas.microsoft.com/office/drawing/2014/main" val="1997503074"/>
                    </a:ext>
                  </a:extLst>
                </a:gridCol>
                <a:gridCol w="663154">
                  <a:extLst>
                    <a:ext uri="{9D8B030D-6E8A-4147-A177-3AD203B41FA5}">
                      <a16:colId xmlns:a16="http://schemas.microsoft.com/office/drawing/2014/main" val="1273509751"/>
                    </a:ext>
                  </a:extLst>
                </a:gridCol>
                <a:gridCol w="1381281">
                  <a:extLst>
                    <a:ext uri="{9D8B030D-6E8A-4147-A177-3AD203B41FA5}">
                      <a16:colId xmlns:a16="http://schemas.microsoft.com/office/drawing/2014/main" val="2602127082"/>
                    </a:ext>
                  </a:extLst>
                </a:gridCol>
              </a:tblGrid>
              <a:tr h="279795">
                <a:tc>
                  <a:txBody>
                    <a:bodyPr/>
                    <a:lstStyle/>
                    <a:p>
                      <a:pPr algn="l"/>
                      <a:r>
                        <a:rPr lang="es-CO" sz="1000" b="1" dirty="0">
                          <a:latin typeface="Raleway"/>
                          <a:cs typeface="Raanana"/>
                        </a:rPr>
                        <a:t>Proyecto:</a:t>
                      </a:r>
                    </a:p>
                  </a:txBody>
                  <a:tcPr anchor="ctr">
                    <a:solidFill>
                      <a:schemeClr val="bg2"/>
                    </a:solidFill>
                  </a:tcPr>
                </a:tc>
                <a:tc>
                  <a:txBody>
                    <a:bodyPr/>
                    <a:lstStyle/>
                    <a:p>
                      <a:r>
                        <a:rPr lang="es-CO" sz="1000" dirty="0">
                          <a:latin typeface="Raleway"/>
                          <a:cs typeface="Raanana"/>
                        </a:rPr>
                        <a:t>Clínica Imperial</a:t>
                      </a:r>
                      <a:endParaRPr lang="es-CO" sz="1000" dirty="0">
                        <a:latin typeface="Raleway" pitchFamily="2" charset="77"/>
                        <a:cs typeface="Raanana" pitchFamily="2" charset="-79"/>
                      </a:endParaRPr>
                    </a:p>
                  </a:txBody>
                  <a:tcPr anchor="ctr">
                    <a:solidFill>
                      <a:schemeClr val="bg2"/>
                    </a:solidFill>
                  </a:tcPr>
                </a:tc>
                <a:tc>
                  <a:txBody>
                    <a:bodyPr/>
                    <a:lstStyle/>
                    <a:p>
                      <a:r>
                        <a:rPr lang="es-CO" sz="1000" b="1" dirty="0">
                          <a:latin typeface="Raleway"/>
                          <a:cs typeface="Raanana"/>
                        </a:rPr>
                        <a:t>ID:</a:t>
                      </a:r>
                    </a:p>
                  </a:txBody>
                  <a:tcPr anchor="ctr">
                    <a:solidFill>
                      <a:schemeClr val="bg2"/>
                    </a:solidFill>
                  </a:tcPr>
                </a:tc>
                <a:tc>
                  <a:txBody>
                    <a:bodyPr/>
                    <a:lstStyle/>
                    <a:p>
                      <a:r>
                        <a:rPr lang="es-CO" sz="1000" dirty="0">
                          <a:latin typeface="Raleway"/>
                          <a:cs typeface="Raanana"/>
                        </a:rPr>
                        <a:t>VA-002</a:t>
                      </a:r>
                      <a:endParaRPr lang="es-CO" sz="1000" dirty="0">
                        <a:latin typeface="Raleway" pitchFamily="2" charset="77"/>
                        <a:cs typeface="Raanana" pitchFamily="2" charset="-79"/>
                      </a:endParaRPr>
                    </a:p>
                  </a:txBody>
                  <a:tcPr anchor="ctr">
                    <a:solidFill>
                      <a:schemeClr val="bg2"/>
                    </a:solidFill>
                  </a:tcPr>
                </a:tc>
                <a:tc>
                  <a:txBody>
                    <a:bodyPr/>
                    <a:lstStyle/>
                    <a:p>
                      <a:r>
                        <a:rPr lang="es-CO" sz="1000" b="1" dirty="0">
                          <a:latin typeface="Raleway"/>
                          <a:cs typeface="Raanana"/>
                        </a:rPr>
                        <a:t>Elaboración:</a:t>
                      </a:r>
                    </a:p>
                  </a:txBody>
                  <a:tcPr anchor="ctr">
                    <a:solidFill>
                      <a:schemeClr val="bg2"/>
                    </a:solidFill>
                  </a:tcPr>
                </a:tc>
                <a:tc>
                  <a:txBody>
                    <a:bodyPr/>
                    <a:lstStyle/>
                    <a:p>
                      <a:r>
                        <a:rPr lang="es-CO" sz="1000" dirty="0">
                          <a:latin typeface="Raleway"/>
                          <a:cs typeface="Raanana"/>
                        </a:rPr>
                        <a:t>Diana Romero, </a:t>
                      </a:r>
                      <a:r>
                        <a:rPr lang="es-CO" sz="1000" dirty="0" err="1">
                          <a:latin typeface="Raleway"/>
                          <a:cs typeface="Raanana"/>
                        </a:rPr>
                        <a:t>Pahola</a:t>
                      </a:r>
                      <a:r>
                        <a:rPr lang="es-CO" sz="1000" dirty="0">
                          <a:latin typeface="Raleway"/>
                          <a:cs typeface="Raanana"/>
                        </a:rPr>
                        <a:t> Caicedo, </a:t>
                      </a:r>
                      <a:r>
                        <a:rPr lang="es-CO" sz="1000" dirty="0" err="1">
                          <a:latin typeface="Raleway"/>
                          <a:cs typeface="Raanana"/>
                        </a:rPr>
                        <a:t>Anguie</a:t>
                      </a:r>
                      <a:r>
                        <a:rPr lang="es-CO" sz="1000" dirty="0">
                          <a:latin typeface="Raleway"/>
                          <a:cs typeface="Raanana"/>
                        </a:rPr>
                        <a:t> Acosta</a:t>
                      </a:r>
                      <a:endParaRPr lang="es-CO" sz="1000" dirty="0">
                        <a:latin typeface="Raleway" pitchFamily="2" charset="77"/>
                        <a:cs typeface="Raanana" pitchFamily="2" charset="-79"/>
                      </a:endParaRPr>
                    </a:p>
                  </a:txBody>
                  <a:tcPr anchor="ctr">
                    <a:solidFill>
                      <a:schemeClr val="bg2"/>
                    </a:solidFill>
                  </a:tcPr>
                </a:tc>
                <a:tc>
                  <a:txBody>
                    <a:bodyPr/>
                    <a:lstStyle/>
                    <a:p>
                      <a:r>
                        <a:rPr lang="es-CO" sz="1000" b="1" dirty="0">
                          <a:latin typeface="Raleway"/>
                          <a:cs typeface="Raanana"/>
                        </a:rPr>
                        <a:t>Versión:</a:t>
                      </a:r>
                    </a:p>
                  </a:txBody>
                  <a:tcPr anchor="ctr">
                    <a:solidFill>
                      <a:schemeClr val="bg2"/>
                    </a:solidFill>
                  </a:tcPr>
                </a:tc>
                <a:tc>
                  <a:txBody>
                    <a:bodyPr/>
                    <a:lstStyle/>
                    <a:p>
                      <a:r>
                        <a:rPr lang="es-CO" sz="1000" dirty="0">
                          <a:latin typeface="Raleway"/>
                          <a:cs typeface="Raanana"/>
                        </a:rPr>
                        <a:t>1.0</a:t>
                      </a:r>
                      <a:endParaRPr lang="es-CO" sz="1000" dirty="0">
                        <a:latin typeface="Raleway" pitchFamily="2" charset="77"/>
                        <a:cs typeface="Raanana" pitchFamily="2" charset="-79"/>
                      </a:endParaRPr>
                    </a:p>
                  </a:txBody>
                  <a:tcPr anchor="ctr">
                    <a:solidFill>
                      <a:schemeClr val="bg2"/>
                    </a:solidFill>
                  </a:tcPr>
                </a:tc>
                <a:tc rowSpan="2">
                  <a:txBody>
                    <a:bodyPr/>
                    <a:lstStyle/>
                    <a:p>
                      <a:pPr algn="ctr"/>
                      <a:r>
                        <a:rPr lang="es-CO" sz="1000" b="1" dirty="0">
                          <a:latin typeface="Raleway"/>
                          <a:cs typeface="Raanana"/>
                        </a:rPr>
                        <a:t>Convenciones</a:t>
                      </a:r>
                    </a:p>
                  </a:txBody>
                  <a:tcPr anchor="ctr">
                    <a:lnB w="12700" cap="flat" cmpd="sng" algn="ctr">
                      <a:solidFill>
                        <a:schemeClr val="bg1">
                          <a:lumMod val="85000"/>
                        </a:schemeClr>
                      </a:solidFill>
                      <a:prstDash val="solid"/>
                      <a:round/>
                      <a:headEnd type="none" w="med" len="med"/>
                      <a:tailEnd type="none" w="med" len="med"/>
                    </a:lnB>
                    <a:solidFill>
                      <a:schemeClr val="bg2"/>
                    </a:solidFill>
                  </a:tcPr>
                </a:tc>
                <a:extLst>
                  <a:ext uri="{0D108BD9-81ED-4DB2-BD59-A6C34878D82A}">
                    <a16:rowId xmlns:a16="http://schemas.microsoft.com/office/drawing/2014/main" val="1898597382"/>
                  </a:ext>
                </a:extLst>
              </a:tr>
              <a:tr h="276446">
                <a:tc>
                  <a:txBody>
                    <a:bodyPr/>
                    <a:lstStyle/>
                    <a:p>
                      <a:r>
                        <a:rPr lang="es-CO" sz="1000" b="1" dirty="0">
                          <a:latin typeface="Raleway"/>
                          <a:cs typeface="Raanana"/>
                        </a:rPr>
                        <a:t>Vista:</a:t>
                      </a:r>
                    </a:p>
                  </a:txBody>
                  <a:tcPr anchor="ctr">
                    <a:lnB w="12700" cap="flat" cmpd="sng" algn="ctr">
                      <a:solidFill>
                        <a:schemeClr val="bg1">
                          <a:lumMod val="85000"/>
                        </a:schemeClr>
                      </a:solidFill>
                      <a:prstDash val="solid"/>
                      <a:round/>
                      <a:headEnd type="none" w="med" len="med"/>
                      <a:tailEnd type="none" w="med" len="med"/>
                    </a:lnB>
                    <a:solidFill>
                      <a:schemeClr val="bg2"/>
                    </a:solidFill>
                  </a:tcPr>
                </a:tc>
                <a:tc gridSpan="2">
                  <a:txBody>
                    <a:bodyPr/>
                    <a:lstStyle/>
                    <a:p>
                      <a:r>
                        <a:rPr lang="es-CO" sz="1000" dirty="0">
                          <a:latin typeface="Raleway"/>
                          <a:cs typeface="Raanana"/>
                        </a:rPr>
                        <a:t>Dominio</a:t>
                      </a:r>
                      <a:endParaRPr lang="es-CO" sz="1000" dirty="0">
                        <a:latin typeface="Raleway" pitchFamily="2" charset="77"/>
                        <a:cs typeface="Raanana" pitchFamily="2" charset="-79"/>
                      </a:endParaRPr>
                    </a:p>
                  </a:txBody>
                  <a:tcPr anchor="ctr">
                    <a:lnB w="12700" cap="flat" cmpd="sng" algn="ctr">
                      <a:solidFill>
                        <a:schemeClr val="bg1">
                          <a:lumMod val="85000"/>
                        </a:schemeClr>
                      </a:solidFill>
                      <a:prstDash val="solid"/>
                      <a:round/>
                      <a:headEnd type="none" w="med" len="med"/>
                      <a:tailEnd type="none" w="med" len="med"/>
                    </a:lnB>
                    <a:solidFill>
                      <a:schemeClr val="bg2"/>
                    </a:solidFill>
                  </a:tcPr>
                </a:tc>
                <a:tc hMerge="1">
                  <a:txBody>
                    <a:bodyPr/>
                    <a:lstStyle/>
                    <a:p>
                      <a:endParaRPr lang="es-CO" sz="1000">
                        <a:latin typeface="Raleway" pitchFamily="2" charset="77"/>
                        <a:cs typeface="Raanana" pitchFamily="2" charset="-79"/>
                      </a:endParaRPr>
                    </a:p>
                  </a:txBody>
                  <a:tcPr/>
                </a:tc>
                <a:tc>
                  <a:txBody>
                    <a:bodyPr/>
                    <a:lstStyle/>
                    <a:p>
                      <a:r>
                        <a:rPr lang="es-CO" sz="1000" b="1" dirty="0">
                          <a:latin typeface="Raleway"/>
                          <a:cs typeface="Raanana"/>
                        </a:rPr>
                        <a:t>Modelo:</a:t>
                      </a:r>
                    </a:p>
                  </a:txBody>
                  <a:tcPr anchor="ctr">
                    <a:lnB w="12700" cap="flat" cmpd="sng" algn="ctr">
                      <a:solidFill>
                        <a:schemeClr val="bg1">
                          <a:lumMod val="85000"/>
                        </a:schemeClr>
                      </a:solidFill>
                      <a:prstDash val="solid"/>
                      <a:round/>
                      <a:headEnd type="none" w="med" len="med"/>
                      <a:tailEnd type="none" w="med" len="med"/>
                    </a:lnB>
                    <a:solidFill>
                      <a:schemeClr val="bg2"/>
                    </a:solidFill>
                  </a:tcPr>
                </a:tc>
                <a:tc gridSpan="2">
                  <a:txBody>
                    <a:bodyPr/>
                    <a:lstStyle/>
                    <a:p>
                      <a:r>
                        <a:rPr lang="es-CO" sz="1000" dirty="0">
                          <a:latin typeface="Raleway"/>
                          <a:cs typeface="Raanana"/>
                        </a:rPr>
                        <a:t>Dominio del problema</a:t>
                      </a:r>
                    </a:p>
                  </a:txBody>
                  <a:tcPr anchor="ctr">
                    <a:lnB w="12700" cap="flat" cmpd="sng" algn="ctr">
                      <a:solidFill>
                        <a:schemeClr val="bg1">
                          <a:lumMod val="85000"/>
                        </a:schemeClr>
                      </a:solidFill>
                      <a:prstDash val="solid"/>
                      <a:round/>
                      <a:headEnd type="none" w="med" len="med"/>
                      <a:tailEnd type="none" w="med" len="med"/>
                    </a:lnB>
                    <a:solidFill>
                      <a:schemeClr val="bg2"/>
                    </a:solidFill>
                  </a:tcPr>
                </a:tc>
                <a:tc hMerge="1">
                  <a:txBody>
                    <a:bodyPr/>
                    <a:lstStyle/>
                    <a:p>
                      <a:endParaRPr lang="es-CO" sz="1000">
                        <a:latin typeface="Raleway" pitchFamily="2" charset="77"/>
                        <a:cs typeface="Raanana" pitchFamily="2" charset="-79"/>
                      </a:endParaRPr>
                    </a:p>
                  </a:txBody>
                  <a:tcPr anchor="ctr"/>
                </a:tc>
                <a:tc>
                  <a:txBody>
                    <a:bodyPr/>
                    <a:lstStyle/>
                    <a:p>
                      <a:r>
                        <a:rPr lang="es-CO" sz="1000" b="1" dirty="0">
                          <a:latin typeface="Raleway"/>
                          <a:cs typeface="Raanana"/>
                        </a:rPr>
                        <a:t>Notación:</a:t>
                      </a:r>
                    </a:p>
                  </a:txBody>
                  <a:tcPr anchor="ctr">
                    <a:lnB w="12700" cap="flat" cmpd="sng" algn="ctr">
                      <a:solidFill>
                        <a:schemeClr val="bg1">
                          <a:lumMod val="85000"/>
                        </a:schemeClr>
                      </a:solidFill>
                      <a:prstDash val="solid"/>
                      <a:round/>
                      <a:headEnd type="none" w="med" len="med"/>
                      <a:tailEnd type="none" w="med" len="med"/>
                    </a:lnB>
                    <a:solidFill>
                      <a:schemeClr val="bg2"/>
                    </a:solidFill>
                  </a:tcPr>
                </a:tc>
                <a:tc>
                  <a:txBody>
                    <a:bodyPr/>
                    <a:lstStyle/>
                    <a:p>
                      <a:endParaRPr lang="es-CO" sz="1000">
                        <a:latin typeface="Raleway" pitchFamily="2" charset="77"/>
                        <a:cs typeface="Raanana" pitchFamily="2" charset="-79"/>
                      </a:endParaRPr>
                    </a:p>
                  </a:txBody>
                  <a:tcPr anchor="ctr">
                    <a:lnB w="12700" cap="flat" cmpd="sng" algn="ctr">
                      <a:solidFill>
                        <a:schemeClr val="bg1">
                          <a:lumMod val="85000"/>
                        </a:schemeClr>
                      </a:solidFill>
                      <a:prstDash val="solid"/>
                      <a:round/>
                      <a:headEnd type="none" w="med" len="med"/>
                      <a:tailEnd type="none" w="med" len="med"/>
                    </a:lnB>
                    <a:solidFill>
                      <a:schemeClr val="bg2"/>
                    </a:solidFill>
                  </a:tcPr>
                </a:tc>
                <a:tc vMerge="1">
                  <a:txBody>
                    <a:bodyPr/>
                    <a:lstStyle/>
                    <a:p>
                      <a:endParaRPr lang="es-CO" sz="1000">
                        <a:latin typeface="Raleway" pitchFamily="2" charset="77"/>
                        <a:cs typeface="Raanana" pitchFamily="2" charset="-79"/>
                      </a:endParaRPr>
                    </a:p>
                  </a:txBody>
                  <a:tcPr/>
                </a:tc>
                <a:extLst>
                  <a:ext uri="{0D108BD9-81ED-4DB2-BD59-A6C34878D82A}">
                    <a16:rowId xmlns:a16="http://schemas.microsoft.com/office/drawing/2014/main" val="4245830454"/>
                  </a:ext>
                </a:extLst>
              </a:tr>
              <a:tr h="1767944">
                <a:tc gridSpan="8">
                  <a:txBody>
                    <a:bodyPr/>
                    <a:lstStyle/>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hMerge="1">
                  <a:txBody>
                    <a:bodyPr/>
                    <a:lstStyle/>
                    <a:p>
                      <a:endParaRPr lang="es-CO" sz="1000">
                        <a:latin typeface="Raleway" pitchFamily="2" charset="77"/>
                        <a:cs typeface="Raanana" pitchFamily="2" charset="-79"/>
                      </a:endParaRPr>
                    </a:p>
                  </a:txBody>
                  <a:tcPr anchor="ctr">
                    <a:solidFill>
                      <a:schemeClr val="bg1"/>
                    </a:solidFill>
                  </a:tcPr>
                </a:tc>
                <a:tc hMerge="1">
                  <a:txBody>
                    <a:bodyPr/>
                    <a:lstStyle/>
                    <a:p>
                      <a:endParaRPr lang="es-CO"/>
                    </a:p>
                  </a:txBody>
                  <a:tcPr/>
                </a:tc>
                <a:tc hMerge="1">
                  <a:txBody>
                    <a:bodyPr/>
                    <a:lstStyle/>
                    <a:p>
                      <a:endParaRPr lang="es-CO" sz="1000" b="1">
                        <a:latin typeface="Raleway" pitchFamily="2" charset="77"/>
                        <a:cs typeface="Raanana" pitchFamily="2" charset="-79"/>
                      </a:endParaRPr>
                    </a:p>
                  </a:txBody>
                  <a:tcPr anchor="ctr">
                    <a:solidFill>
                      <a:schemeClr val="bg1"/>
                    </a:solidFill>
                  </a:tcPr>
                </a:tc>
                <a:tc hMerge="1">
                  <a:txBody>
                    <a:bodyPr/>
                    <a:lstStyle/>
                    <a:p>
                      <a:endParaRPr lang="es-CO" sz="1000">
                        <a:latin typeface="Raleway" pitchFamily="2" charset="77"/>
                        <a:cs typeface="Raanana" pitchFamily="2" charset="-79"/>
                      </a:endParaRPr>
                    </a:p>
                  </a:txBody>
                  <a:tcPr anchor="ctr">
                    <a:solidFill>
                      <a:schemeClr val="bg1"/>
                    </a:solidFill>
                  </a:tcPr>
                </a:tc>
                <a:tc hMerge="1">
                  <a:txBody>
                    <a:bodyPr/>
                    <a:lstStyle/>
                    <a:p>
                      <a:endParaRPr lang="es-CO"/>
                    </a:p>
                  </a:txBody>
                  <a:tcPr/>
                </a:tc>
                <a:tc hMerge="1">
                  <a:txBody>
                    <a:bodyPr/>
                    <a:lstStyle/>
                    <a:p>
                      <a:endParaRPr lang="es-CO" sz="1000" b="1">
                        <a:latin typeface="Raleway" pitchFamily="2" charset="77"/>
                        <a:cs typeface="Raanana" pitchFamily="2" charset="-79"/>
                      </a:endParaRPr>
                    </a:p>
                  </a:txBody>
                  <a:tcPr anchor="ctr">
                    <a:solidFill>
                      <a:schemeClr val="bg1"/>
                    </a:solidFill>
                  </a:tcPr>
                </a:tc>
                <a:tc hMerge="1">
                  <a:txBody>
                    <a:bodyPr/>
                    <a:lstStyle/>
                    <a:p>
                      <a:endParaRPr lang="es-CO" sz="1000">
                        <a:latin typeface="Raleway" pitchFamily="2" charset="77"/>
                        <a:cs typeface="Raanana" pitchFamily="2" charset="-79"/>
                      </a:endParaRPr>
                    </a:p>
                  </a:txBody>
                  <a:tcPr anchor="ctr">
                    <a:solidFill>
                      <a:schemeClr val="bg1"/>
                    </a:solidFill>
                  </a:tcPr>
                </a:tc>
                <a:tc>
                  <a:txBody>
                    <a:bodyPr/>
                    <a:lstStyle/>
                    <a:p>
                      <a:pPr algn="ctr"/>
                      <a:endParaRPr lang="es-CO" sz="1000" b="1">
                        <a:latin typeface="Raleway" pitchFamily="2" charset="77"/>
                        <a:cs typeface="Raanana" pitchFamily="2" charset="-79"/>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390302365"/>
                  </a:ext>
                </a:extLst>
              </a:tr>
            </a:tbl>
          </a:graphicData>
        </a:graphic>
      </p:graphicFrame>
      <p:pic>
        <p:nvPicPr>
          <p:cNvPr id="2" name="Picture 3" descr="Diagram&#10;&#10;Description automatically generated">
            <a:extLst>
              <a:ext uri="{FF2B5EF4-FFF2-40B4-BE49-F238E27FC236}">
                <a16:creationId xmlns:a16="http://schemas.microsoft.com/office/drawing/2014/main" id="{3C365F30-CF44-C8AA-2DD5-DD62FC3E2B94}"/>
              </a:ext>
            </a:extLst>
          </p:cNvPr>
          <p:cNvPicPr>
            <a:picLocks noChangeAspect="1"/>
          </p:cNvPicPr>
          <p:nvPr/>
        </p:nvPicPr>
        <p:blipFill>
          <a:blip r:embed="rId3"/>
          <a:stretch>
            <a:fillRect/>
          </a:stretch>
        </p:blipFill>
        <p:spPr>
          <a:xfrm>
            <a:off x="770626" y="2670594"/>
            <a:ext cx="9414294" cy="2206923"/>
          </a:xfrm>
          <a:prstGeom prst="rect">
            <a:avLst/>
          </a:prstGeom>
        </p:spPr>
      </p:pic>
    </p:spTree>
    <p:extLst>
      <p:ext uri="{BB962C8B-B14F-4D97-AF65-F5344CB8AC3E}">
        <p14:creationId xmlns:p14="http://schemas.microsoft.com/office/powerpoint/2010/main" val="13974974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a:extLst>
              <a:ext uri="{FF2B5EF4-FFF2-40B4-BE49-F238E27FC236}">
                <a16:creationId xmlns:a16="http://schemas.microsoft.com/office/drawing/2014/main" id="{2E1A56A6-5B11-999A-09FC-E0BB673EA02A}"/>
              </a:ext>
            </a:extLst>
          </p:cNvPr>
          <p:cNvSpPr txBox="1">
            <a:spLocks/>
          </p:cNvSpPr>
          <p:nvPr/>
        </p:nvSpPr>
        <p:spPr>
          <a:xfrm>
            <a:off x="0" y="95889"/>
            <a:ext cx="12192000" cy="822251"/>
          </a:xfrm>
          <a:prstGeom prst="rect">
            <a:avLst/>
          </a:prstGeom>
        </p:spPr>
        <p:txBody>
          <a:bodyPr vert="horz" lIns="91440" tIns="45720" rIns="91440" bIns="45720" rtlCol="0" anchor="b">
            <a:normAutofit fontScale="9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CO" sz="4800" b="1">
                <a:latin typeface="Raleway" pitchFamily="2" charset="77"/>
              </a:rPr>
              <a:t>Visión de arquitectura</a:t>
            </a:r>
          </a:p>
          <a:p>
            <a:r>
              <a:rPr lang="es-CO" sz="1900">
                <a:latin typeface="Raleway" pitchFamily="2" charset="77"/>
              </a:rPr>
              <a:t>Modelo de Componentes</a:t>
            </a:r>
          </a:p>
        </p:txBody>
      </p:sp>
      <p:pic>
        <p:nvPicPr>
          <p:cNvPr id="15" name="Imagen 14">
            <a:extLst>
              <a:ext uri="{FF2B5EF4-FFF2-40B4-BE49-F238E27FC236}">
                <a16:creationId xmlns:a16="http://schemas.microsoft.com/office/drawing/2014/main" id="{9115B8F1-7EA6-8BEB-3187-CDFE8926171A}"/>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11004236" y="6447885"/>
            <a:ext cx="1187764" cy="410115"/>
          </a:xfrm>
          <a:prstGeom prst="rect">
            <a:avLst/>
          </a:prstGeom>
        </p:spPr>
      </p:pic>
      <p:sp>
        <p:nvSpPr>
          <p:cNvPr id="3" name="Marcador de contenido 2">
            <a:extLst>
              <a:ext uri="{FF2B5EF4-FFF2-40B4-BE49-F238E27FC236}">
                <a16:creationId xmlns:a16="http://schemas.microsoft.com/office/drawing/2014/main" id="{68759256-07FA-C4C8-154A-E7502AEF848B}"/>
              </a:ext>
            </a:extLst>
          </p:cNvPr>
          <p:cNvSpPr txBox="1">
            <a:spLocks/>
          </p:cNvSpPr>
          <p:nvPr/>
        </p:nvSpPr>
        <p:spPr>
          <a:xfrm>
            <a:off x="708836" y="1791587"/>
            <a:ext cx="9725248" cy="1637413"/>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endParaRPr lang="es-CO" sz="1800">
              <a:latin typeface="Raleway" pitchFamily="2" charset="77"/>
              <a:cs typeface="Arial" panose="020B0604020202020204"/>
            </a:endParaRPr>
          </a:p>
        </p:txBody>
      </p:sp>
      <p:graphicFrame>
        <p:nvGraphicFramePr>
          <p:cNvPr id="7" name="Tabla 7">
            <a:extLst>
              <a:ext uri="{FF2B5EF4-FFF2-40B4-BE49-F238E27FC236}">
                <a16:creationId xmlns:a16="http://schemas.microsoft.com/office/drawing/2014/main" id="{6DDC55FE-21FF-E798-1C79-1E1B19C7E452}"/>
              </a:ext>
            </a:extLst>
          </p:cNvPr>
          <p:cNvGraphicFramePr>
            <a:graphicFrameLocks noGrp="1"/>
          </p:cNvGraphicFramePr>
          <p:nvPr>
            <p:extLst>
              <p:ext uri="{D42A27DB-BD31-4B8C-83A1-F6EECF244321}">
                <p14:modId xmlns:p14="http://schemas.microsoft.com/office/powerpoint/2010/main" val="801480807"/>
              </p:ext>
            </p:extLst>
          </p:nvPr>
        </p:nvGraphicFramePr>
        <p:xfrm>
          <a:off x="485554" y="918140"/>
          <a:ext cx="11245701" cy="5524481"/>
        </p:xfrm>
        <a:graphic>
          <a:graphicData uri="http://schemas.openxmlformats.org/drawingml/2006/table">
            <a:tbl>
              <a:tblPr bandRow="1">
                <a:tableStyleId>{F5AB1C69-6EDB-4FF4-983F-18BD219EF322}</a:tableStyleId>
              </a:tblPr>
              <a:tblGrid>
                <a:gridCol w="990367">
                  <a:extLst>
                    <a:ext uri="{9D8B030D-6E8A-4147-A177-3AD203B41FA5}">
                      <a16:colId xmlns:a16="http://schemas.microsoft.com/office/drawing/2014/main" val="3293761650"/>
                    </a:ext>
                  </a:extLst>
                </a:gridCol>
                <a:gridCol w="2608989">
                  <a:extLst>
                    <a:ext uri="{9D8B030D-6E8A-4147-A177-3AD203B41FA5}">
                      <a16:colId xmlns:a16="http://schemas.microsoft.com/office/drawing/2014/main" val="2228959084"/>
                    </a:ext>
                  </a:extLst>
                </a:gridCol>
                <a:gridCol w="544485">
                  <a:extLst>
                    <a:ext uri="{9D8B030D-6E8A-4147-A177-3AD203B41FA5}">
                      <a16:colId xmlns:a16="http://schemas.microsoft.com/office/drawing/2014/main" val="717483703"/>
                    </a:ext>
                  </a:extLst>
                </a:gridCol>
                <a:gridCol w="938886">
                  <a:extLst>
                    <a:ext uri="{9D8B030D-6E8A-4147-A177-3AD203B41FA5}">
                      <a16:colId xmlns:a16="http://schemas.microsoft.com/office/drawing/2014/main" val="416968729"/>
                    </a:ext>
                  </a:extLst>
                </a:gridCol>
                <a:gridCol w="953021">
                  <a:extLst>
                    <a:ext uri="{9D8B030D-6E8A-4147-A177-3AD203B41FA5}">
                      <a16:colId xmlns:a16="http://schemas.microsoft.com/office/drawing/2014/main" val="2598274751"/>
                    </a:ext>
                  </a:extLst>
                </a:gridCol>
                <a:gridCol w="2251935">
                  <a:extLst>
                    <a:ext uri="{9D8B030D-6E8A-4147-A177-3AD203B41FA5}">
                      <a16:colId xmlns:a16="http://schemas.microsoft.com/office/drawing/2014/main" val="1506731670"/>
                    </a:ext>
                  </a:extLst>
                </a:gridCol>
                <a:gridCol w="913583">
                  <a:extLst>
                    <a:ext uri="{9D8B030D-6E8A-4147-A177-3AD203B41FA5}">
                      <a16:colId xmlns:a16="http://schemas.microsoft.com/office/drawing/2014/main" val="1997503074"/>
                    </a:ext>
                  </a:extLst>
                </a:gridCol>
                <a:gridCol w="663154">
                  <a:extLst>
                    <a:ext uri="{9D8B030D-6E8A-4147-A177-3AD203B41FA5}">
                      <a16:colId xmlns:a16="http://schemas.microsoft.com/office/drawing/2014/main" val="1273509751"/>
                    </a:ext>
                  </a:extLst>
                </a:gridCol>
                <a:gridCol w="1381281">
                  <a:extLst>
                    <a:ext uri="{9D8B030D-6E8A-4147-A177-3AD203B41FA5}">
                      <a16:colId xmlns:a16="http://schemas.microsoft.com/office/drawing/2014/main" val="2602127082"/>
                    </a:ext>
                  </a:extLst>
                </a:gridCol>
              </a:tblGrid>
              <a:tr h="279795">
                <a:tc>
                  <a:txBody>
                    <a:bodyPr/>
                    <a:lstStyle/>
                    <a:p>
                      <a:pPr algn="l"/>
                      <a:r>
                        <a:rPr lang="es-CO" sz="1000" b="1">
                          <a:latin typeface="Raleway" pitchFamily="2" charset="77"/>
                          <a:cs typeface="Raanana" pitchFamily="2" charset="-79"/>
                        </a:rPr>
                        <a:t>Proyecto:</a:t>
                      </a:r>
                    </a:p>
                  </a:txBody>
                  <a:tcPr anchor="ctr">
                    <a:solidFill>
                      <a:schemeClr val="bg2"/>
                    </a:solidFill>
                  </a:tcPr>
                </a:tc>
                <a:tc>
                  <a:txBody>
                    <a:bodyPr/>
                    <a:lstStyle/>
                    <a:p>
                      <a:endParaRPr lang="es-CO" sz="1000">
                        <a:latin typeface="Raleway" pitchFamily="2" charset="77"/>
                        <a:cs typeface="Raanana" pitchFamily="2" charset="-79"/>
                      </a:endParaRPr>
                    </a:p>
                  </a:txBody>
                  <a:tcPr anchor="ctr">
                    <a:solidFill>
                      <a:schemeClr val="bg2"/>
                    </a:solidFill>
                  </a:tcPr>
                </a:tc>
                <a:tc>
                  <a:txBody>
                    <a:bodyPr/>
                    <a:lstStyle/>
                    <a:p>
                      <a:r>
                        <a:rPr lang="es-CO" sz="1000" b="1">
                          <a:latin typeface="Raleway" pitchFamily="2" charset="77"/>
                          <a:cs typeface="Raanana" pitchFamily="2" charset="-79"/>
                        </a:rPr>
                        <a:t>ID:</a:t>
                      </a:r>
                    </a:p>
                  </a:txBody>
                  <a:tcPr anchor="ctr">
                    <a:solidFill>
                      <a:schemeClr val="bg2"/>
                    </a:solidFill>
                  </a:tcPr>
                </a:tc>
                <a:tc>
                  <a:txBody>
                    <a:bodyPr/>
                    <a:lstStyle/>
                    <a:p>
                      <a:endParaRPr lang="es-CO" sz="1000">
                        <a:latin typeface="Raleway" pitchFamily="2" charset="77"/>
                        <a:cs typeface="Raanana" pitchFamily="2" charset="-79"/>
                      </a:endParaRPr>
                    </a:p>
                  </a:txBody>
                  <a:tcPr anchor="ctr">
                    <a:solidFill>
                      <a:schemeClr val="bg2"/>
                    </a:solidFill>
                  </a:tcPr>
                </a:tc>
                <a:tc>
                  <a:txBody>
                    <a:bodyPr/>
                    <a:lstStyle/>
                    <a:p>
                      <a:r>
                        <a:rPr lang="es-CO" sz="1000" b="1">
                          <a:latin typeface="Raleway" pitchFamily="2" charset="77"/>
                          <a:cs typeface="Raanana" pitchFamily="2" charset="-79"/>
                        </a:rPr>
                        <a:t>Elaboración:</a:t>
                      </a:r>
                    </a:p>
                  </a:txBody>
                  <a:tcPr anchor="ctr">
                    <a:solidFill>
                      <a:schemeClr val="bg2"/>
                    </a:solidFill>
                  </a:tcPr>
                </a:tc>
                <a:tc>
                  <a:txBody>
                    <a:bodyPr/>
                    <a:lstStyle/>
                    <a:p>
                      <a:endParaRPr lang="es-CO" sz="1000">
                        <a:latin typeface="Raleway" pitchFamily="2" charset="77"/>
                        <a:cs typeface="Raanana" pitchFamily="2" charset="-79"/>
                      </a:endParaRPr>
                    </a:p>
                  </a:txBody>
                  <a:tcPr anchor="ctr">
                    <a:solidFill>
                      <a:schemeClr val="bg2"/>
                    </a:solidFill>
                  </a:tcPr>
                </a:tc>
                <a:tc>
                  <a:txBody>
                    <a:bodyPr/>
                    <a:lstStyle/>
                    <a:p>
                      <a:r>
                        <a:rPr lang="es-CO" sz="1000" b="1">
                          <a:latin typeface="Raleway" pitchFamily="2" charset="77"/>
                          <a:cs typeface="Raanana" pitchFamily="2" charset="-79"/>
                        </a:rPr>
                        <a:t>Versión:</a:t>
                      </a:r>
                    </a:p>
                  </a:txBody>
                  <a:tcPr anchor="ctr">
                    <a:solidFill>
                      <a:schemeClr val="bg2"/>
                    </a:solidFill>
                  </a:tcPr>
                </a:tc>
                <a:tc>
                  <a:txBody>
                    <a:bodyPr/>
                    <a:lstStyle/>
                    <a:p>
                      <a:endParaRPr lang="es-CO" sz="1000">
                        <a:latin typeface="Raleway" pitchFamily="2" charset="77"/>
                        <a:cs typeface="Raanana" pitchFamily="2" charset="-79"/>
                      </a:endParaRPr>
                    </a:p>
                  </a:txBody>
                  <a:tcPr anchor="ctr">
                    <a:solidFill>
                      <a:schemeClr val="bg2"/>
                    </a:solidFill>
                  </a:tcPr>
                </a:tc>
                <a:tc rowSpan="2">
                  <a:txBody>
                    <a:bodyPr/>
                    <a:lstStyle/>
                    <a:p>
                      <a:pPr algn="ctr"/>
                      <a:r>
                        <a:rPr lang="es-CO" sz="1000" b="1">
                          <a:latin typeface="Raleway" pitchFamily="2" charset="77"/>
                          <a:cs typeface="Raanana" pitchFamily="2" charset="-79"/>
                        </a:rPr>
                        <a:t>Convenciones</a:t>
                      </a:r>
                    </a:p>
                  </a:txBody>
                  <a:tcPr anchor="ctr">
                    <a:lnB w="12700" cap="flat" cmpd="sng" algn="ctr">
                      <a:solidFill>
                        <a:schemeClr val="bg1">
                          <a:lumMod val="85000"/>
                        </a:schemeClr>
                      </a:solidFill>
                      <a:prstDash val="solid"/>
                      <a:round/>
                      <a:headEnd type="none" w="med" len="med"/>
                      <a:tailEnd type="none" w="med" len="med"/>
                    </a:lnB>
                    <a:solidFill>
                      <a:schemeClr val="bg2"/>
                    </a:solidFill>
                  </a:tcPr>
                </a:tc>
                <a:extLst>
                  <a:ext uri="{0D108BD9-81ED-4DB2-BD59-A6C34878D82A}">
                    <a16:rowId xmlns:a16="http://schemas.microsoft.com/office/drawing/2014/main" val="1898597382"/>
                  </a:ext>
                </a:extLst>
              </a:tr>
              <a:tr h="276446">
                <a:tc>
                  <a:txBody>
                    <a:bodyPr/>
                    <a:lstStyle/>
                    <a:p>
                      <a:r>
                        <a:rPr lang="es-CO" sz="1000" b="1">
                          <a:latin typeface="Raleway" pitchFamily="2" charset="77"/>
                          <a:cs typeface="Raanana" pitchFamily="2" charset="-79"/>
                        </a:rPr>
                        <a:t>Vista:</a:t>
                      </a:r>
                    </a:p>
                  </a:txBody>
                  <a:tcPr anchor="ctr">
                    <a:lnB w="12700" cap="flat" cmpd="sng" algn="ctr">
                      <a:solidFill>
                        <a:schemeClr val="bg1">
                          <a:lumMod val="85000"/>
                        </a:schemeClr>
                      </a:solidFill>
                      <a:prstDash val="solid"/>
                      <a:round/>
                      <a:headEnd type="none" w="med" len="med"/>
                      <a:tailEnd type="none" w="med" len="med"/>
                    </a:lnB>
                    <a:solidFill>
                      <a:schemeClr val="bg2"/>
                    </a:solidFill>
                  </a:tcPr>
                </a:tc>
                <a:tc gridSpan="2">
                  <a:txBody>
                    <a:bodyPr/>
                    <a:lstStyle/>
                    <a:p>
                      <a:endParaRPr lang="es-CO" sz="1000">
                        <a:latin typeface="Raleway" pitchFamily="2" charset="77"/>
                        <a:cs typeface="Raanana" pitchFamily="2" charset="-79"/>
                      </a:endParaRPr>
                    </a:p>
                  </a:txBody>
                  <a:tcPr anchor="ctr">
                    <a:lnB w="12700" cap="flat" cmpd="sng" algn="ctr">
                      <a:solidFill>
                        <a:schemeClr val="bg1">
                          <a:lumMod val="85000"/>
                        </a:schemeClr>
                      </a:solidFill>
                      <a:prstDash val="solid"/>
                      <a:round/>
                      <a:headEnd type="none" w="med" len="med"/>
                      <a:tailEnd type="none" w="med" len="med"/>
                    </a:lnB>
                    <a:solidFill>
                      <a:schemeClr val="bg2"/>
                    </a:solidFill>
                  </a:tcPr>
                </a:tc>
                <a:tc hMerge="1">
                  <a:txBody>
                    <a:bodyPr/>
                    <a:lstStyle/>
                    <a:p>
                      <a:endParaRPr lang="es-CO" sz="1000">
                        <a:latin typeface="Raleway" pitchFamily="2" charset="77"/>
                        <a:cs typeface="Raanana" pitchFamily="2" charset="-79"/>
                      </a:endParaRPr>
                    </a:p>
                  </a:txBody>
                  <a:tcPr/>
                </a:tc>
                <a:tc>
                  <a:txBody>
                    <a:bodyPr/>
                    <a:lstStyle/>
                    <a:p>
                      <a:r>
                        <a:rPr lang="es-CO" sz="1000" b="1">
                          <a:latin typeface="Raleway" pitchFamily="2" charset="77"/>
                          <a:cs typeface="Raanana" pitchFamily="2" charset="-79"/>
                        </a:rPr>
                        <a:t>Modelo:</a:t>
                      </a:r>
                    </a:p>
                  </a:txBody>
                  <a:tcPr anchor="ctr">
                    <a:lnB w="12700" cap="flat" cmpd="sng" algn="ctr">
                      <a:solidFill>
                        <a:schemeClr val="bg1">
                          <a:lumMod val="85000"/>
                        </a:schemeClr>
                      </a:solidFill>
                      <a:prstDash val="solid"/>
                      <a:round/>
                      <a:headEnd type="none" w="med" len="med"/>
                      <a:tailEnd type="none" w="med" len="med"/>
                    </a:lnB>
                    <a:solidFill>
                      <a:schemeClr val="bg2"/>
                    </a:solidFill>
                  </a:tcPr>
                </a:tc>
                <a:tc gridSpan="2">
                  <a:txBody>
                    <a:bodyPr/>
                    <a:lstStyle/>
                    <a:p>
                      <a:r>
                        <a:rPr lang="es-CO" sz="1000">
                          <a:latin typeface="Raleway" pitchFamily="2" charset="77"/>
                          <a:cs typeface="Raanana" pitchFamily="2" charset="-79"/>
                        </a:rPr>
                        <a:t>Componentes</a:t>
                      </a:r>
                    </a:p>
                  </a:txBody>
                  <a:tcPr anchor="ctr">
                    <a:lnB w="12700" cap="flat" cmpd="sng" algn="ctr">
                      <a:solidFill>
                        <a:schemeClr val="bg1">
                          <a:lumMod val="85000"/>
                        </a:schemeClr>
                      </a:solidFill>
                      <a:prstDash val="solid"/>
                      <a:round/>
                      <a:headEnd type="none" w="med" len="med"/>
                      <a:tailEnd type="none" w="med" len="med"/>
                    </a:lnB>
                    <a:solidFill>
                      <a:schemeClr val="bg2"/>
                    </a:solidFill>
                  </a:tcPr>
                </a:tc>
                <a:tc hMerge="1">
                  <a:txBody>
                    <a:bodyPr/>
                    <a:lstStyle/>
                    <a:p>
                      <a:endParaRPr lang="es-CO" sz="1000">
                        <a:latin typeface="Raleway" pitchFamily="2" charset="77"/>
                        <a:cs typeface="Raanana" pitchFamily="2" charset="-79"/>
                      </a:endParaRPr>
                    </a:p>
                  </a:txBody>
                  <a:tcPr anchor="ctr"/>
                </a:tc>
                <a:tc>
                  <a:txBody>
                    <a:bodyPr/>
                    <a:lstStyle/>
                    <a:p>
                      <a:r>
                        <a:rPr lang="es-CO" sz="1000" b="1">
                          <a:latin typeface="Raleway" pitchFamily="2" charset="77"/>
                          <a:cs typeface="Raanana" pitchFamily="2" charset="-79"/>
                        </a:rPr>
                        <a:t>Notación:</a:t>
                      </a:r>
                    </a:p>
                  </a:txBody>
                  <a:tcPr anchor="ctr">
                    <a:lnB w="12700" cap="flat" cmpd="sng" algn="ctr">
                      <a:solidFill>
                        <a:schemeClr val="bg1">
                          <a:lumMod val="85000"/>
                        </a:schemeClr>
                      </a:solidFill>
                      <a:prstDash val="solid"/>
                      <a:round/>
                      <a:headEnd type="none" w="med" len="med"/>
                      <a:tailEnd type="none" w="med" len="med"/>
                    </a:lnB>
                    <a:solidFill>
                      <a:schemeClr val="bg2"/>
                    </a:solidFill>
                  </a:tcPr>
                </a:tc>
                <a:tc>
                  <a:txBody>
                    <a:bodyPr/>
                    <a:lstStyle/>
                    <a:p>
                      <a:endParaRPr lang="es-CO" sz="1000">
                        <a:latin typeface="Raleway" pitchFamily="2" charset="77"/>
                        <a:cs typeface="Raanana" pitchFamily="2" charset="-79"/>
                      </a:endParaRPr>
                    </a:p>
                  </a:txBody>
                  <a:tcPr anchor="ctr">
                    <a:lnB w="12700" cap="flat" cmpd="sng" algn="ctr">
                      <a:solidFill>
                        <a:schemeClr val="bg1">
                          <a:lumMod val="85000"/>
                        </a:schemeClr>
                      </a:solidFill>
                      <a:prstDash val="solid"/>
                      <a:round/>
                      <a:headEnd type="none" w="med" len="med"/>
                      <a:tailEnd type="none" w="med" len="med"/>
                    </a:lnB>
                    <a:solidFill>
                      <a:schemeClr val="bg2"/>
                    </a:solidFill>
                  </a:tcPr>
                </a:tc>
                <a:tc vMerge="1">
                  <a:txBody>
                    <a:bodyPr/>
                    <a:lstStyle/>
                    <a:p>
                      <a:endParaRPr lang="es-CO" sz="1000">
                        <a:latin typeface="Raleway" pitchFamily="2" charset="77"/>
                        <a:cs typeface="Raanana" pitchFamily="2" charset="-79"/>
                      </a:endParaRPr>
                    </a:p>
                  </a:txBody>
                  <a:tcPr/>
                </a:tc>
                <a:extLst>
                  <a:ext uri="{0D108BD9-81ED-4DB2-BD59-A6C34878D82A}">
                    <a16:rowId xmlns:a16="http://schemas.microsoft.com/office/drawing/2014/main" val="4245830454"/>
                  </a:ext>
                </a:extLst>
              </a:tr>
              <a:tr h="1767944">
                <a:tc gridSpan="8">
                  <a:txBody>
                    <a:bodyPr/>
                    <a:lstStyle/>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hMerge="1">
                  <a:txBody>
                    <a:bodyPr/>
                    <a:lstStyle/>
                    <a:p>
                      <a:endParaRPr lang="es-CO" sz="1000">
                        <a:latin typeface="Raleway" pitchFamily="2" charset="77"/>
                        <a:cs typeface="Raanana" pitchFamily="2" charset="-79"/>
                      </a:endParaRPr>
                    </a:p>
                  </a:txBody>
                  <a:tcPr anchor="ctr">
                    <a:solidFill>
                      <a:schemeClr val="bg1"/>
                    </a:solidFill>
                  </a:tcPr>
                </a:tc>
                <a:tc hMerge="1">
                  <a:txBody>
                    <a:bodyPr/>
                    <a:lstStyle/>
                    <a:p>
                      <a:endParaRPr lang="es-CO"/>
                    </a:p>
                  </a:txBody>
                  <a:tcPr/>
                </a:tc>
                <a:tc hMerge="1">
                  <a:txBody>
                    <a:bodyPr/>
                    <a:lstStyle/>
                    <a:p>
                      <a:endParaRPr lang="es-CO" sz="1000" b="1">
                        <a:latin typeface="Raleway" pitchFamily="2" charset="77"/>
                        <a:cs typeface="Raanana" pitchFamily="2" charset="-79"/>
                      </a:endParaRPr>
                    </a:p>
                  </a:txBody>
                  <a:tcPr anchor="ctr">
                    <a:solidFill>
                      <a:schemeClr val="bg1"/>
                    </a:solidFill>
                  </a:tcPr>
                </a:tc>
                <a:tc hMerge="1">
                  <a:txBody>
                    <a:bodyPr/>
                    <a:lstStyle/>
                    <a:p>
                      <a:endParaRPr lang="es-CO" sz="1000">
                        <a:latin typeface="Raleway" pitchFamily="2" charset="77"/>
                        <a:cs typeface="Raanana" pitchFamily="2" charset="-79"/>
                      </a:endParaRPr>
                    </a:p>
                  </a:txBody>
                  <a:tcPr anchor="ctr">
                    <a:solidFill>
                      <a:schemeClr val="bg1"/>
                    </a:solidFill>
                  </a:tcPr>
                </a:tc>
                <a:tc hMerge="1">
                  <a:txBody>
                    <a:bodyPr/>
                    <a:lstStyle/>
                    <a:p>
                      <a:endParaRPr lang="es-CO"/>
                    </a:p>
                  </a:txBody>
                  <a:tcPr/>
                </a:tc>
                <a:tc hMerge="1">
                  <a:txBody>
                    <a:bodyPr/>
                    <a:lstStyle/>
                    <a:p>
                      <a:endParaRPr lang="es-CO" sz="1000" b="1">
                        <a:latin typeface="Raleway" pitchFamily="2" charset="77"/>
                        <a:cs typeface="Raanana" pitchFamily="2" charset="-79"/>
                      </a:endParaRPr>
                    </a:p>
                  </a:txBody>
                  <a:tcPr anchor="ctr">
                    <a:solidFill>
                      <a:schemeClr val="bg1"/>
                    </a:solidFill>
                  </a:tcPr>
                </a:tc>
                <a:tc hMerge="1">
                  <a:txBody>
                    <a:bodyPr/>
                    <a:lstStyle/>
                    <a:p>
                      <a:endParaRPr lang="es-CO" sz="1000">
                        <a:latin typeface="Raleway" pitchFamily="2" charset="77"/>
                        <a:cs typeface="Raanana" pitchFamily="2" charset="-79"/>
                      </a:endParaRPr>
                    </a:p>
                  </a:txBody>
                  <a:tcPr anchor="ctr">
                    <a:solidFill>
                      <a:schemeClr val="bg1"/>
                    </a:solidFill>
                  </a:tcPr>
                </a:tc>
                <a:tc>
                  <a:txBody>
                    <a:bodyPr/>
                    <a:lstStyle/>
                    <a:p>
                      <a:pPr algn="ctr"/>
                      <a:endParaRPr lang="es-CO" sz="1000" b="1">
                        <a:latin typeface="Raleway" pitchFamily="2" charset="77"/>
                        <a:cs typeface="Raanana" pitchFamily="2" charset="-79"/>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390302365"/>
                  </a:ext>
                </a:extLst>
              </a:tr>
            </a:tbl>
          </a:graphicData>
        </a:graphic>
      </p:graphicFrame>
      <p:pic>
        <p:nvPicPr>
          <p:cNvPr id="2" name="Picture 3" descr="Diagram&#10;&#10;Description automatically generated">
            <a:extLst>
              <a:ext uri="{FF2B5EF4-FFF2-40B4-BE49-F238E27FC236}">
                <a16:creationId xmlns:a16="http://schemas.microsoft.com/office/drawing/2014/main" id="{91FDBA69-C69F-2350-C0B1-90B31B121C2B}"/>
              </a:ext>
            </a:extLst>
          </p:cNvPr>
          <p:cNvPicPr>
            <a:picLocks noChangeAspect="1"/>
          </p:cNvPicPr>
          <p:nvPr/>
        </p:nvPicPr>
        <p:blipFill>
          <a:blip r:embed="rId3"/>
          <a:stretch>
            <a:fillRect/>
          </a:stretch>
        </p:blipFill>
        <p:spPr>
          <a:xfrm>
            <a:off x="2495910" y="1671798"/>
            <a:ext cx="6898255" cy="4664592"/>
          </a:xfrm>
          <a:prstGeom prst="rect">
            <a:avLst/>
          </a:prstGeom>
        </p:spPr>
      </p:pic>
    </p:spTree>
    <p:extLst>
      <p:ext uri="{BB962C8B-B14F-4D97-AF65-F5344CB8AC3E}">
        <p14:creationId xmlns:p14="http://schemas.microsoft.com/office/powerpoint/2010/main" val="11541684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00642" y="1838026"/>
            <a:ext cx="12192000" cy="1600438"/>
          </a:xfrm>
          <a:prstGeom prst="rect">
            <a:avLst/>
          </a:prstGeom>
          <a:noFill/>
        </p:spPr>
        <p:txBody>
          <a:bodyPr wrap="square" rtlCol="0">
            <a:spAutoFit/>
          </a:bodyPr>
          <a:lstStyle/>
          <a:p>
            <a:pPr algn="ctr"/>
            <a:r>
              <a:rPr lang="en-US" sz="9800">
                <a:effectLst>
                  <a:outerShdw blurRad="50800" dist="38100" dir="5400000" algn="t" rotWithShape="0">
                    <a:prstClr val="black">
                      <a:alpha val="40000"/>
                    </a:prstClr>
                  </a:outerShdw>
                </a:effectLst>
                <a:latin typeface="Raleway ExtraBold" panose="020B0903030101060003" pitchFamily="34" charset="-52"/>
              </a:rPr>
              <a:t>SPRINT 0</a:t>
            </a:r>
            <a:endParaRPr lang="ru-RU" sz="9800">
              <a:effectLst>
                <a:outerShdw blurRad="50800" dist="38100" dir="5400000" algn="t" rotWithShape="0">
                  <a:prstClr val="black">
                    <a:alpha val="40000"/>
                  </a:prstClr>
                </a:outerShdw>
              </a:effectLst>
              <a:latin typeface="Raleway ExtraBold" panose="020B0903030101060003" pitchFamily="34" charset="-52"/>
            </a:endParaRPr>
          </a:p>
        </p:txBody>
      </p:sp>
      <p:sp>
        <p:nvSpPr>
          <p:cNvPr id="13" name="TextBox 12"/>
          <p:cNvSpPr txBox="1"/>
          <p:nvPr/>
        </p:nvSpPr>
        <p:spPr>
          <a:xfrm>
            <a:off x="0" y="3337934"/>
            <a:ext cx="12192000" cy="461665"/>
          </a:xfrm>
          <a:prstGeom prst="rect">
            <a:avLst/>
          </a:prstGeom>
          <a:noFill/>
        </p:spPr>
        <p:txBody>
          <a:bodyPr wrap="square" rtlCol="0">
            <a:spAutoFit/>
          </a:bodyPr>
          <a:lstStyle/>
          <a:p>
            <a:pPr algn="ctr"/>
            <a:r>
              <a:rPr lang="en-US" sz="2400">
                <a:latin typeface="Raleway Medium" panose="020B0603030101060003" pitchFamily="34" charset="-52"/>
              </a:rPr>
              <a:t>VISIÓN DE ARQUITECTURA</a:t>
            </a:r>
            <a:endParaRPr lang="ru-RU" sz="1200">
              <a:latin typeface="Raleway Medium" panose="020B0603030101060003" pitchFamily="34" charset="-52"/>
            </a:endParaRPr>
          </a:p>
        </p:txBody>
      </p:sp>
      <p:pic>
        <p:nvPicPr>
          <p:cNvPr id="9" name="Imagen 8">
            <a:extLst>
              <a:ext uri="{FF2B5EF4-FFF2-40B4-BE49-F238E27FC236}">
                <a16:creationId xmlns:a16="http://schemas.microsoft.com/office/drawing/2014/main" id="{C928C41D-2C1F-3F7F-7DF4-E7C0E05FBA77}"/>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p:blipFill>
        <p:spPr>
          <a:xfrm>
            <a:off x="11004236" y="6447885"/>
            <a:ext cx="1187764" cy="410115"/>
          </a:xfrm>
          <a:prstGeom prst="rect">
            <a:avLst/>
          </a:prstGeom>
        </p:spPr>
      </p:pic>
    </p:spTree>
    <p:extLst>
      <p:ext uri="{BB962C8B-B14F-4D97-AF65-F5344CB8AC3E}">
        <p14:creationId xmlns:p14="http://schemas.microsoft.com/office/powerpoint/2010/main" val="4191876038"/>
      </p:ext>
    </p:extLst>
  </p:cSld>
  <p:clrMapOvr>
    <a:masterClrMapping/>
  </p:clrMapOvr>
  <p:transition spd="slow">
    <p:wip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a:extLst>
              <a:ext uri="{FF2B5EF4-FFF2-40B4-BE49-F238E27FC236}">
                <a16:creationId xmlns:a16="http://schemas.microsoft.com/office/drawing/2014/main" id="{2E1A56A6-5B11-999A-09FC-E0BB673EA02A}"/>
              </a:ext>
            </a:extLst>
          </p:cNvPr>
          <p:cNvSpPr txBox="1">
            <a:spLocks/>
          </p:cNvSpPr>
          <p:nvPr/>
        </p:nvSpPr>
        <p:spPr>
          <a:xfrm>
            <a:off x="0" y="95889"/>
            <a:ext cx="12192000" cy="822251"/>
          </a:xfrm>
          <a:prstGeom prst="rect">
            <a:avLst/>
          </a:prstGeom>
        </p:spPr>
        <p:txBody>
          <a:bodyPr vert="horz" lIns="91440" tIns="45720" rIns="91440" bIns="45720" rtlCol="0" anchor="b">
            <a:normAutofit fontScale="9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CO" sz="4800" b="1">
                <a:latin typeface="Raleway" pitchFamily="2" charset="77"/>
              </a:rPr>
              <a:t>Visión de arquitectura</a:t>
            </a:r>
          </a:p>
          <a:p>
            <a:r>
              <a:rPr lang="es-CO" sz="1900">
                <a:latin typeface="Raleway" pitchFamily="2" charset="77"/>
              </a:rPr>
              <a:t>Modelo de Despliegue</a:t>
            </a:r>
          </a:p>
        </p:txBody>
      </p:sp>
      <p:pic>
        <p:nvPicPr>
          <p:cNvPr id="15" name="Imagen 14">
            <a:extLst>
              <a:ext uri="{FF2B5EF4-FFF2-40B4-BE49-F238E27FC236}">
                <a16:creationId xmlns:a16="http://schemas.microsoft.com/office/drawing/2014/main" id="{9115B8F1-7EA6-8BEB-3187-CDFE8926171A}"/>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11004236" y="6447885"/>
            <a:ext cx="1187764" cy="410115"/>
          </a:xfrm>
          <a:prstGeom prst="rect">
            <a:avLst/>
          </a:prstGeom>
        </p:spPr>
      </p:pic>
      <p:sp>
        <p:nvSpPr>
          <p:cNvPr id="3" name="Marcador de contenido 2">
            <a:extLst>
              <a:ext uri="{FF2B5EF4-FFF2-40B4-BE49-F238E27FC236}">
                <a16:creationId xmlns:a16="http://schemas.microsoft.com/office/drawing/2014/main" id="{68759256-07FA-C4C8-154A-E7502AEF848B}"/>
              </a:ext>
            </a:extLst>
          </p:cNvPr>
          <p:cNvSpPr txBox="1">
            <a:spLocks/>
          </p:cNvSpPr>
          <p:nvPr/>
        </p:nvSpPr>
        <p:spPr>
          <a:xfrm>
            <a:off x="708836" y="1791587"/>
            <a:ext cx="9725248" cy="1637413"/>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endParaRPr lang="es-CO" sz="1800">
              <a:latin typeface="Raleway" pitchFamily="2" charset="77"/>
              <a:cs typeface="Arial" panose="020B0604020202020204"/>
            </a:endParaRPr>
          </a:p>
        </p:txBody>
      </p:sp>
      <p:graphicFrame>
        <p:nvGraphicFramePr>
          <p:cNvPr id="7" name="Tabla 7">
            <a:extLst>
              <a:ext uri="{FF2B5EF4-FFF2-40B4-BE49-F238E27FC236}">
                <a16:creationId xmlns:a16="http://schemas.microsoft.com/office/drawing/2014/main" id="{6DDC55FE-21FF-E798-1C79-1E1B19C7E452}"/>
              </a:ext>
            </a:extLst>
          </p:cNvPr>
          <p:cNvGraphicFramePr>
            <a:graphicFrameLocks noGrp="1"/>
          </p:cNvGraphicFramePr>
          <p:nvPr>
            <p:extLst>
              <p:ext uri="{D42A27DB-BD31-4B8C-83A1-F6EECF244321}">
                <p14:modId xmlns:p14="http://schemas.microsoft.com/office/powerpoint/2010/main" val="3171267024"/>
              </p:ext>
            </p:extLst>
          </p:nvPr>
        </p:nvGraphicFramePr>
        <p:xfrm>
          <a:off x="485554" y="918140"/>
          <a:ext cx="11245701" cy="5640926"/>
        </p:xfrm>
        <a:graphic>
          <a:graphicData uri="http://schemas.openxmlformats.org/drawingml/2006/table">
            <a:tbl>
              <a:tblPr bandRow="1">
                <a:tableStyleId>{F5AB1C69-6EDB-4FF4-983F-18BD219EF322}</a:tableStyleId>
              </a:tblPr>
              <a:tblGrid>
                <a:gridCol w="990367">
                  <a:extLst>
                    <a:ext uri="{9D8B030D-6E8A-4147-A177-3AD203B41FA5}">
                      <a16:colId xmlns:a16="http://schemas.microsoft.com/office/drawing/2014/main" val="3293761650"/>
                    </a:ext>
                  </a:extLst>
                </a:gridCol>
                <a:gridCol w="2608989">
                  <a:extLst>
                    <a:ext uri="{9D8B030D-6E8A-4147-A177-3AD203B41FA5}">
                      <a16:colId xmlns:a16="http://schemas.microsoft.com/office/drawing/2014/main" val="2228959084"/>
                    </a:ext>
                  </a:extLst>
                </a:gridCol>
                <a:gridCol w="544485">
                  <a:extLst>
                    <a:ext uri="{9D8B030D-6E8A-4147-A177-3AD203B41FA5}">
                      <a16:colId xmlns:a16="http://schemas.microsoft.com/office/drawing/2014/main" val="717483703"/>
                    </a:ext>
                  </a:extLst>
                </a:gridCol>
                <a:gridCol w="938886">
                  <a:extLst>
                    <a:ext uri="{9D8B030D-6E8A-4147-A177-3AD203B41FA5}">
                      <a16:colId xmlns:a16="http://schemas.microsoft.com/office/drawing/2014/main" val="416968729"/>
                    </a:ext>
                  </a:extLst>
                </a:gridCol>
                <a:gridCol w="953021">
                  <a:extLst>
                    <a:ext uri="{9D8B030D-6E8A-4147-A177-3AD203B41FA5}">
                      <a16:colId xmlns:a16="http://schemas.microsoft.com/office/drawing/2014/main" val="2598274751"/>
                    </a:ext>
                  </a:extLst>
                </a:gridCol>
                <a:gridCol w="2251935">
                  <a:extLst>
                    <a:ext uri="{9D8B030D-6E8A-4147-A177-3AD203B41FA5}">
                      <a16:colId xmlns:a16="http://schemas.microsoft.com/office/drawing/2014/main" val="1506731670"/>
                    </a:ext>
                  </a:extLst>
                </a:gridCol>
                <a:gridCol w="913583">
                  <a:extLst>
                    <a:ext uri="{9D8B030D-6E8A-4147-A177-3AD203B41FA5}">
                      <a16:colId xmlns:a16="http://schemas.microsoft.com/office/drawing/2014/main" val="1997503074"/>
                    </a:ext>
                  </a:extLst>
                </a:gridCol>
                <a:gridCol w="663154">
                  <a:extLst>
                    <a:ext uri="{9D8B030D-6E8A-4147-A177-3AD203B41FA5}">
                      <a16:colId xmlns:a16="http://schemas.microsoft.com/office/drawing/2014/main" val="1273509751"/>
                    </a:ext>
                  </a:extLst>
                </a:gridCol>
                <a:gridCol w="1381281">
                  <a:extLst>
                    <a:ext uri="{9D8B030D-6E8A-4147-A177-3AD203B41FA5}">
                      <a16:colId xmlns:a16="http://schemas.microsoft.com/office/drawing/2014/main" val="2602127082"/>
                    </a:ext>
                  </a:extLst>
                </a:gridCol>
              </a:tblGrid>
              <a:tr h="279795">
                <a:tc>
                  <a:txBody>
                    <a:bodyPr/>
                    <a:lstStyle/>
                    <a:p>
                      <a:pPr algn="l"/>
                      <a:r>
                        <a:rPr lang="es-CO" sz="1000" b="1">
                          <a:latin typeface="Raleway" pitchFamily="2" charset="77"/>
                          <a:cs typeface="Raanana" pitchFamily="2" charset="-79"/>
                        </a:rPr>
                        <a:t>Proyecto:</a:t>
                      </a:r>
                    </a:p>
                  </a:txBody>
                  <a:tcPr anchor="ctr">
                    <a:solidFill>
                      <a:schemeClr val="bg2"/>
                    </a:solidFill>
                  </a:tcPr>
                </a:tc>
                <a:tc>
                  <a:txBody>
                    <a:bodyPr/>
                    <a:lstStyle/>
                    <a:p>
                      <a:r>
                        <a:rPr lang="es-CO" sz="1000">
                          <a:latin typeface="Raleway"/>
                          <a:cs typeface="Raanana"/>
                        </a:rPr>
                        <a:t>Clínica Imperial</a:t>
                      </a:r>
                      <a:endParaRPr lang="es-CO" sz="1000">
                        <a:latin typeface="Raleway" pitchFamily="2" charset="77"/>
                        <a:cs typeface="Raanana" pitchFamily="2" charset="-79"/>
                      </a:endParaRPr>
                    </a:p>
                  </a:txBody>
                  <a:tcPr anchor="ctr">
                    <a:solidFill>
                      <a:schemeClr val="bg2"/>
                    </a:solidFill>
                  </a:tcPr>
                </a:tc>
                <a:tc>
                  <a:txBody>
                    <a:bodyPr/>
                    <a:lstStyle/>
                    <a:p>
                      <a:r>
                        <a:rPr lang="es-CO" sz="1000" b="1">
                          <a:latin typeface="Raleway" pitchFamily="2" charset="77"/>
                          <a:cs typeface="Raanana" pitchFamily="2" charset="-79"/>
                        </a:rPr>
                        <a:t>ID:</a:t>
                      </a:r>
                    </a:p>
                  </a:txBody>
                  <a:tcPr anchor="ctr">
                    <a:solidFill>
                      <a:schemeClr val="bg2"/>
                    </a:solidFill>
                  </a:tcPr>
                </a:tc>
                <a:tc>
                  <a:txBody>
                    <a:bodyPr/>
                    <a:lstStyle/>
                    <a:p>
                      <a:r>
                        <a:rPr lang="es-CO" sz="1000">
                          <a:latin typeface="Raleway"/>
                          <a:cs typeface="Raanana"/>
                        </a:rPr>
                        <a:t>VA-004</a:t>
                      </a:r>
                      <a:endParaRPr lang="es-CO" sz="1000">
                        <a:latin typeface="Raleway" pitchFamily="2" charset="77"/>
                        <a:cs typeface="Raanana" pitchFamily="2" charset="-79"/>
                      </a:endParaRPr>
                    </a:p>
                  </a:txBody>
                  <a:tcPr anchor="ctr">
                    <a:solidFill>
                      <a:schemeClr val="bg2"/>
                    </a:solidFill>
                  </a:tcPr>
                </a:tc>
                <a:tc>
                  <a:txBody>
                    <a:bodyPr/>
                    <a:lstStyle/>
                    <a:p>
                      <a:r>
                        <a:rPr lang="es-CO" sz="1000" b="1">
                          <a:latin typeface="Raleway" pitchFamily="2" charset="77"/>
                          <a:cs typeface="Raanana" pitchFamily="2" charset="-79"/>
                        </a:rPr>
                        <a:t>Elaboración:</a:t>
                      </a:r>
                    </a:p>
                  </a:txBody>
                  <a:tcPr anchor="ctr">
                    <a:solidFill>
                      <a:schemeClr val="bg2"/>
                    </a:solidFill>
                  </a:tcPr>
                </a:tc>
                <a:tc>
                  <a:txBody>
                    <a:bodyPr/>
                    <a:lstStyle/>
                    <a:p>
                      <a:r>
                        <a:rPr lang="es-CO" sz="1000">
                          <a:latin typeface="Raleway"/>
                          <a:cs typeface="Raanana"/>
                        </a:rPr>
                        <a:t>Diana Romero, Pahola Caicedo, Anguie Acosta</a:t>
                      </a:r>
                      <a:endParaRPr lang="es-CO" sz="1000">
                        <a:latin typeface="Raleway" pitchFamily="2" charset="77"/>
                        <a:cs typeface="Raanana" pitchFamily="2" charset="-79"/>
                      </a:endParaRPr>
                    </a:p>
                  </a:txBody>
                  <a:tcPr anchor="ctr">
                    <a:solidFill>
                      <a:schemeClr val="bg2"/>
                    </a:solidFill>
                  </a:tcPr>
                </a:tc>
                <a:tc>
                  <a:txBody>
                    <a:bodyPr/>
                    <a:lstStyle/>
                    <a:p>
                      <a:r>
                        <a:rPr lang="es-CO" sz="1000" b="1">
                          <a:latin typeface="Raleway" pitchFamily="2" charset="77"/>
                          <a:cs typeface="Raanana" pitchFamily="2" charset="-79"/>
                        </a:rPr>
                        <a:t>Versión:</a:t>
                      </a:r>
                    </a:p>
                  </a:txBody>
                  <a:tcPr anchor="ctr">
                    <a:solidFill>
                      <a:schemeClr val="bg2"/>
                    </a:solidFill>
                  </a:tcPr>
                </a:tc>
                <a:tc>
                  <a:txBody>
                    <a:bodyPr/>
                    <a:lstStyle/>
                    <a:p>
                      <a:r>
                        <a:rPr lang="es-CO" sz="1000">
                          <a:latin typeface="Raleway"/>
                          <a:cs typeface="Raanana"/>
                        </a:rPr>
                        <a:t>1.0</a:t>
                      </a:r>
                      <a:endParaRPr lang="es-CO" sz="1000">
                        <a:latin typeface="Raleway" pitchFamily="2" charset="77"/>
                        <a:cs typeface="Raanana" pitchFamily="2" charset="-79"/>
                      </a:endParaRPr>
                    </a:p>
                  </a:txBody>
                  <a:tcPr anchor="ctr">
                    <a:solidFill>
                      <a:schemeClr val="bg2"/>
                    </a:solidFill>
                  </a:tcPr>
                </a:tc>
                <a:tc rowSpan="2">
                  <a:txBody>
                    <a:bodyPr/>
                    <a:lstStyle/>
                    <a:p>
                      <a:pPr algn="ctr"/>
                      <a:r>
                        <a:rPr lang="es-CO" sz="1000" b="1">
                          <a:latin typeface="Raleway" pitchFamily="2" charset="77"/>
                          <a:cs typeface="Raanana" pitchFamily="2" charset="-79"/>
                        </a:rPr>
                        <a:t>Convenciones</a:t>
                      </a:r>
                    </a:p>
                  </a:txBody>
                  <a:tcPr anchor="ctr">
                    <a:lnB w="12700" cap="flat" cmpd="sng" algn="ctr">
                      <a:solidFill>
                        <a:schemeClr val="bg1">
                          <a:lumMod val="85000"/>
                        </a:schemeClr>
                      </a:solidFill>
                      <a:prstDash val="solid"/>
                      <a:round/>
                      <a:headEnd type="none" w="med" len="med"/>
                      <a:tailEnd type="none" w="med" len="med"/>
                    </a:lnB>
                    <a:solidFill>
                      <a:schemeClr val="bg2"/>
                    </a:solidFill>
                  </a:tcPr>
                </a:tc>
                <a:extLst>
                  <a:ext uri="{0D108BD9-81ED-4DB2-BD59-A6C34878D82A}">
                    <a16:rowId xmlns:a16="http://schemas.microsoft.com/office/drawing/2014/main" val="1898597382"/>
                  </a:ext>
                </a:extLst>
              </a:tr>
              <a:tr h="276446">
                <a:tc>
                  <a:txBody>
                    <a:bodyPr/>
                    <a:lstStyle/>
                    <a:p>
                      <a:r>
                        <a:rPr lang="es-CO" sz="1000" b="1">
                          <a:latin typeface="Raleway" pitchFamily="2" charset="77"/>
                          <a:cs typeface="Raanana" pitchFamily="2" charset="-79"/>
                        </a:rPr>
                        <a:t>Vista:</a:t>
                      </a:r>
                    </a:p>
                  </a:txBody>
                  <a:tcPr anchor="ctr">
                    <a:lnB w="12700" cap="flat" cmpd="sng" algn="ctr">
                      <a:solidFill>
                        <a:schemeClr val="bg1">
                          <a:lumMod val="85000"/>
                        </a:schemeClr>
                      </a:solidFill>
                      <a:prstDash val="solid"/>
                      <a:round/>
                      <a:headEnd type="none" w="med" len="med"/>
                      <a:tailEnd type="none" w="med" len="med"/>
                    </a:lnB>
                    <a:solidFill>
                      <a:schemeClr val="bg2"/>
                    </a:solidFill>
                  </a:tcPr>
                </a:tc>
                <a:tc gridSpan="2">
                  <a:txBody>
                    <a:bodyPr/>
                    <a:lstStyle/>
                    <a:p>
                      <a:r>
                        <a:rPr lang="es-CO" sz="1000">
                          <a:latin typeface="Raleway"/>
                          <a:cs typeface="Raanana"/>
                        </a:rPr>
                        <a:t>Funcional</a:t>
                      </a:r>
                      <a:endParaRPr lang="es-CO" sz="1000">
                        <a:latin typeface="Raleway" pitchFamily="2" charset="77"/>
                        <a:cs typeface="Raanana" pitchFamily="2" charset="-79"/>
                      </a:endParaRPr>
                    </a:p>
                  </a:txBody>
                  <a:tcPr anchor="ctr">
                    <a:lnB w="12700" cap="flat" cmpd="sng" algn="ctr">
                      <a:solidFill>
                        <a:schemeClr val="bg1">
                          <a:lumMod val="85000"/>
                        </a:schemeClr>
                      </a:solidFill>
                      <a:prstDash val="solid"/>
                      <a:round/>
                      <a:headEnd type="none" w="med" len="med"/>
                      <a:tailEnd type="none" w="med" len="med"/>
                    </a:lnB>
                    <a:solidFill>
                      <a:schemeClr val="bg2"/>
                    </a:solidFill>
                  </a:tcPr>
                </a:tc>
                <a:tc hMerge="1">
                  <a:txBody>
                    <a:bodyPr/>
                    <a:lstStyle/>
                    <a:p>
                      <a:endParaRPr lang="es-CO" sz="1000">
                        <a:latin typeface="Raleway" pitchFamily="2" charset="77"/>
                        <a:cs typeface="Raanana" pitchFamily="2" charset="-79"/>
                      </a:endParaRPr>
                    </a:p>
                  </a:txBody>
                  <a:tcPr/>
                </a:tc>
                <a:tc>
                  <a:txBody>
                    <a:bodyPr/>
                    <a:lstStyle/>
                    <a:p>
                      <a:r>
                        <a:rPr lang="es-CO" sz="1000" b="1">
                          <a:latin typeface="Raleway" pitchFamily="2" charset="77"/>
                          <a:cs typeface="Raanana" pitchFamily="2" charset="-79"/>
                        </a:rPr>
                        <a:t>Modelo:</a:t>
                      </a:r>
                    </a:p>
                  </a:txBody>
                  <a:tcPr anchor="ctr">
                    <a:lnB w="12700" cap="flat" cmpd="sng" algn="ctr">
                      <a:solidFill>
                        <a:schemeClr val="bg1">
                          <a:lumMod val="85000"/>
                        </a:schemeClr>
                      </a:solidFill>
                      <a:prstDash val="solid"/>
                      <a:round/>
                      <a:headEnd type="none" w="med" len="med"/>
                      <a:tailEnd type="none" w="med" len="med"/>
                    </a:lnB>
                    <a:solidFill>
                      <a:schemeClr val="bg2"/>
                    </a:solidFill>
                  </a:tcPr>
                </a:tc>
                <a:tc gridSpan="2">
                  <a:txBody>
                    <a:bodyPr/>
                    <a:lstStyle/>
                    <a:p>
                      <a:r>
                        <a:rPr lang="es-CO" sz="1000">
                          <a:latin typeface="Raleway" pitchFamily="2" charset="77"/>
                          <a:cs typeface="Raanana" pitchFamily="2" charset="-79"/>
                        </a:rPr>
                        <a:t>Despliegue</a:t>
                      </a:r>
                    </a:p>
                  </a:txBody>
                  <a:tcPr anchor="ctr">
                    <a:lnB w="12700" cap="flat" cmpd="sng" algn="ctr">
                      <a:solidFill>
                        <a:schemeClr val="bg1">
                          <a:lumMod val="85000"/>
                        </a:schemeClr>
                      </a:solidFill>
                      <a:prstDash val="solid"/>
                      <a:round/>
                      <a:headEnd type="none" w="med" len="med"/>
                      <a:tailEnd type="none" w="med" len="med"/>
                    </a:lnB>
                    <a:solidFill>
                      <a:schemeClr val="bg2"/>
                    </a:solidFill>
                  </a:tcPr>
                </a:tc>
                <a:tc hMerge="1">
                  <a:txBody>
                    <a:bodyPr/>
                    <a:lstStyle/>
                    <a:p>
                      <a:endParaRPr lang="es-CO" sz="1000">
                        <a:latin typeface="Raleway" pitchFamily="2" charset="77"/>
                        <a:cs typeface="Raanana" pitchFamily="2" charset="-79"/>
                      </a:endParaRPr>
                    </a:p>
                  </a:txBody>
                  <a:tcPr anchor="ctr"/>
                </a:tc>
                <a:tc>
                  <a:txBody>
                    <a:bodyPr/>
                    <a:lstStyle/>
                    <a:p>
                      <a:r>
                        <a:rPr lang="es-CO" sz="1000" b="1">
                          <a:latin typeface="Raleway" pitchFamily="2" charset="77"/>
                          <a:cs typeface="Raanana" pitchFamily="2" charset="-79"/>
                        </a:rPr>
                        <a:t>Notación:</a:t>
                      </a:r>
                    </a:p>
                  </a:txBody>
                  <a:tcPr anchor="ctr">
                    <a:lnB w="12700" cap="flat" cmpd="sng" algn="ctr">
                      <a:solidFill>
                        <a:schemeClr val="bg1">
                          <a:lumMod val="85000"/>
                        </a:schemeClr>
                      </a:solidFill>
                      <a:prstDash val="solid"/>
                      <a:round/>
                      <a:headEnd type="none" w="med" len="med"/>
                      <a:tailEnd type="none" w="med" len="med"/>
                    </a:lnB>
                    <a:solidFill>
                      <a:schemeClr val="bg2"/>
                    </a:solidFill>
                  </a:tcPr>
                </a:tc>
                <a:tc>
                  <a:txBody>
                    <a:bodyPr/>
                    <a:lstStyle/>
                    <a:p>
                      <a:endParaRPr lang="es-CO" sz="1000">
                        <a:latin typeface="Raleway" pitchFamily="2" charset="77"/>
                        <a:cs typeface="Raanana" pitchFamily="2" charset="-79"/>
                      </a:endParaRPr>
                    </a:p>
                  </a:txBody>
                  <a:tcPr anchor="ctr">
                    <a:lnB w="12700" cap="flat" cmpd="sng" algn="ctr">
                      <a:solidFill>
                        <a:schemeClr val="bg1">
                          <a:lumMod val="85000"/>
                        </a:schemeClr>
                      </a:solidFill>
                      <a:prstDash val="solid"/>
                      <a:round/>
                      <a:headEnd type="none" w="med" len="med"/>
                      <a:tailEnd type="none" w="med" len="med"/>
                    </a:lnB>
                    <a:solidFill>
                      <a:schemeClr val="bg2"/>
                    </a:solidFill>
                  </a:tcPr>
                </a:tc>
                <a:tc vMerge="1">
                  <a:txBody>
                    <a:bodyPr/>
                    <a:lstStyle/>
                    <a:p>
                      <a:endParaRPr lang="es-CO" sz="1000">
                        <a:latin typeface="Raleway" pitchFamily="2" charset="77"/>
                        <a:cs typeface="Raanana" pitchFamily="2" charset="-79"/>
                      </a:endParaRPr>
                    </a:p>
                  </a:txBody>
                  <a:tcPr/>
                </a:tc>
                <a:extLst>
                  <a:ext uri="{0D108BD9-81ED-4DB2-BD59-A6C34878D82A}">
                    <a16:rowId xmlns:a16="http://schemas.microsoft.com/office/drawing/2014/main" val="4245830454"/>
                  </a:ext>
                </a:extLst>
              </a:tr>
              <a:tr h="1767944">
                <a:tc gridSpan="8">
                  <a:txBody>
                    <a:bodyPr/>
                    <a:lstStyle/>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hMerge="1">
                  <a:txBody>
                    <a:bodyPr/>
                    <a:lstStyle/>
                    <a:p>
                      <a:endParaRPr lang="es-CO" sz="1000">
                        <a:latin typeface="Raleway" pitchFamily="2" charset="77"/>
                        <a:cs typeface="Raanana" pitchFamily="2" charset="-79"/>
                      </a:endParaRPr>
                    </a:p>
                  </a:txBody>
                  <a:tcPr anchor="ctr">
                    <a:solidFill>
                      <a:schemeClr val="bg1"/>
                    </a:solidFill>
                  </a:tcPr>
                </a:tc>
                <a:tc hMerge="1">
                  <a:txBody>
                    <a:bodyPr/>
                    <a:lstStyle/>
                    <a:p>
                      <a:endParaRPr lang="es-CO"/>
                    </a:p>
                  </a:txBody>
                  <a:tcPr/>
                </a:tc>
                <a:tc hMerge="1">
                  <a:txBody>
                    <a:bodyPr/>
                    <a:lstStyle/>
                    <a:p>
                      <a:endParaRPr lang="es-CO" sz="1000" b="1">
                        <a:latin typeface="Raleway" pitchFamily="2" charset="77"/>
                        <a:cs typeface="Raanana" pitchFamily="2" charset="-79"/>
                      </a:endParaRPr>
                    </a:p>
                  </a:txBody>
                  <a:tcPr anchor="ctr">
                    <a:solidFill>
                      <a:schemeClr val="bg1"/>
                    </a:solidFill>
                  </a:tcPr>
                </a:tc>
                <a:tc hMerge="1">
                  <a:txBody>
                    <a:bodyPr/>
                    <a:lstStyle/>
                    <a:p>
                      <a:endParaRPr lang="es-CO" sz="1000">
                        <a:latin typeface="Raleway" pitchFamily="2" charset="77"/>
                        <a:cs typeface="Raanana" pitchFamily="2" charset="-79"/>
                      </a:endParaRPr>
                    </a:p>
                  </a:txBody>
                  <a:tcPr anchor="ctr">
                    <a:solidFill>
                      <a:schemeClr val="bg1"/>
                    </a:solidFill>
                  </a:tcPr>
                </a:tc>
                <a:tc hMerge="1">
                  <a:txBody>
                    <a:bodyPr/>
                    <a:lstStyle/>
                    <a:p>
                      <a:endParaRPr lang="es-CO"/>
                    </a:p>
                  </a:txBody>
                  <a:tcPr/>
                </a:tc>
                <a:tc hMerge="1">
                  <a:txBody>
                    <a:bodyPr/>
                    <a:lstStyle/>
                    <a:p>
                      <a:endParaRPr lang="es-CO" sz="1000" b="1">
                        <a:latin typeface="Raleway" pitchFamily="2" charset="77"/>
                        <a:cs typeface="Raanana" pitchFamily="2" charset="-79"/>
                      </a:endParaRPr>
                    </a:p>
                  </a:txBody>
                  <a:tcPr anchor="ctr">
                    <a:solidFill>
                      <a:schemeClr val="bg1"/>
                    </a:solidFill>
                  </a:tcPr>
                </a:tc>
                <a:tc hMerge="1">
                  <a:txBody>
                    <a:bodyPr/>
                    <a:lstStyle/>
                    <a:p>
                      <a:endParaRPr lang="es-CO" sz="1000">
                        <a:latin typeface="Raleway" pitchFamily="2" charset="77"/>
                        <a:cs typeface="Raanana" pitchFamily="2" charset="-79"/>
                      </a:endParaRPr>
                    </a:p>
                  </a:txBody>
                  <a:tcPr anchor="ctr">
                    <a:solidFill>
                      <a:schemeClr val="bg1"/>
                    </a:solidFill>
                  </a:tcPr>
                </a:tc>
                <a:tc>
                  <a:txBody>
                    <a:bodyPr/>
                    <a:lstStyle/>
                    <a:p>
                      <a:pPr algn="ctr"/>
                      <a:endParaRPr lang="es-CO" sz="1000" b="1">
                        <a:latin typeface="Raleway" pitchFamily="2" charset="77"/>
                        <a:cs typeface="Raanana" pitchFamily="2" charset="-79"/>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390302365"/>
                  </a:ext>
                </a:extLst>
              </a:tr>
            </a:tbl>
          </a:graphicData>
        </a:graphic>
      </p:graphicFrame>
      <p:pic>
        <p:nvPicPr>
          <p:cNvPr id="2" name="Picture 3">
            <a:extLst>
              <a:ext uri="{FF2B5EF4-FFF2-40B4-BE49-F238E27FC236}">
                <a16:creationId xmlns:a16="http://schemas.microsoft.com/office/drawing/2014/main" id="{95E7B815-3D00-FABD-625E-DFD55D414ABA}"/>
              </a:ext>
            </a:extLst>
          </p:cNvPr>
          <p:cNvPicPr>
            <a:picLocks noChangeAspect="1"/>
          </p:cNvPicPr>
          <p:nvPr/>
        </p:nvPicPr>
        <p:blipFill>
          <a:blip r:embed="rId3"/>
          <a:stretch>
            <a:fillRect/>
          </a:stretch>
        </p:blipFill>
        <p:spPr>
          <a:xfrm>
            <a:off x="1386756" y="1787381"/>
            <a:ext cx="8478482" cy="4558843"/>
          </a:xfrm>
          <a:prstGeom prst="rect">
            <a:avLst/>
          </a:prstGeom>
        </p:spPr>
      </p:pic>
    </p:spTree>
    <p:extLst>
      <p:ext uri="{BB962C8B-B14F-4D97-AF65-F5344CB8AC3E}">
        <p14:creationId xmlns:p14="http://schemas.microsoft.com/office/powerpoint/2010/main" val="24786333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pic>
        <p:nvPicPr>
          <p:cNvPr id="15" name="Imagen 14">
            <a:extLst>
              <a:ext uri="{FF2B5EF4-FFF2-40B4-BE49-F238E27FC236}">
                <a16:creationId xmlns:a16="http://schemas.microsoft.com/office/drawing/2014/main" id="{9115B8F1-7EA6-8BEB-3187-CDFE8926171A}"/>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p:blipFill>
        <p:spPr>
          <a:xfrm>
            <a:off x="11004236" y="6447885"/>
            <a:ext cx="1187764" cy="410115"/>
          </a:xfrm>
          <a:prstGeom prst="rect">
            <a:avLst/>
          </a:prstGeom>
        </p:spPr>
      </p:pic>
      <p:sp>
        <p:nvSpPr>
          <p:cNvPr id="3" name="Marcador de contenido 2">
            <a:extLst>
              <a:ext uri="{FF2B5EF4-FFF2-40B4-BE49-F238E27FC236}">
                <a16:creationId xmlns:a16="http://schemas.microsoft.com/office/drawing/2014/main" id="{68759256-07FA-C4C8-154A-E7502AEF848B}"/>
              </a:ext>
            </a:extLst>
          </p:cNvPr>
          <p:cNvSpPr txBox="1">
            <a:spLocks/>
          </p:cNvSpPr>
          <p:nvPr/>
        </p:nvSpPr>
        <p:spPr>
          <a:xfrm>
            <a:off x="708836" y="1791587"/>
            <a:ext cx="9725248" cy="1637413"/>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endParaRPr lang="es-CO" sz="1800">
              <a:latin typeface="Raleway" pitchFamily="2" charset="77"/>
              <a:cs typeface="Arial" panose="020B0604020202020204"/>
            </a:endParaRPr>
          </a:p>
        </p:txBody>
      </p:sp>
      <p:sp>
        <p:nvSpPr>
          <p:cNvPr id="2" name="Título 1">
            <a:extLst>
              <a:ext uri="{FF2B5EF4-FFF2-40B4-BE49-F238E27FC236}">
                <a16:creationId xmlns:a16="http://schemas.microsoft.com/office/drawing/2014/main" id="{8E158A6E-EF8B-6DC1-F238-AFC56A8045BB}"/>
              </a:ext>
            </a:extLst>
          </p:cNvPr>
          <p:cNvSpPr txBox="1">
            <a:spLocks/>
          </p:cNvSpPr>
          <p:nvPr/>
        </p:nvSpPr>
        <p:spPr>
          <a:xfrm>
            <a:off x="5840082" y="786002"/>
            <a:ext cx="4813541" cy="150862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CO" sz="7000" b="1">
                <a:solidFill>
                  <a:schemeClr val="bg1"/>
                </a:solidFill>
                <a:latin typeface="Raleway" pitchFamily="2" charset="77"/>
              </a:rPr>
              <a:t>Ejemplo</a:t>
            </a:r>
          </a:p>
          <a:p>
            <a:r>
              <a:rPr lang="es-CO" sz="2000">
                <a:solidFill>
                  <a:schemeClr val="bg1"/>
                </a:solidFill>
                <a:latin typeface="Raleway" pitchFamily="2" charset="77"/>
              </a:rPr>
              <a:t>Visión de arquitectura</a:t>
            </a:r>
          </a:p>
        </p:txBody>
      </p:sp>
    </p:spTree>
    <p:extLst>
      <p:ext uri="{BB962C8B-B14F-4D97-AF65-F5344CB8AC3E}">
        <p14:creationId xmlns:p14="http://schemas.microsoft.com/office/powerpoint/2010/main" val="37329957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a:extLst>
              <a:ext uri="{FF2B5EF4-FFF2-40B4-BE49-F238E27FC236}">
                <a16:creationId xmlns:a16="http://schemas.microsoft.com/office/drawing/2014/main" id="{2E1A56A6-5B11-999A-09FC-E0BB673EA02A}"/>
              </a:ext>
            </a:extLst>
          </p:cNvPr>
          <p:cNvSpPr txBox="1">
            <a:spLocks/>
          </p:cNvSpPr>
          <p:nvPr/>
        </p:nvSpPr>
        <p:spPr>
          <a:xfrm>
            <a:off x="0" y="0"/>
            <a:ext cx="12192000" cy="82225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CO" sz="4400" b="1">
                <a:latin typeface="Raleway" pitchFamily="2" charset="77"/>
              </a:rPr>
              <a:t>Visión de arquitectura</a:t>
            </a:r>
          </a:p>
        </p:txBody>
      </p:sp>
      <p:pic>
        <p:nvPicPr>
          <p:cNvPr id="15" name="Imagen 14">
            <a:extLst>
              <a:ext uri="{FF2B5EF4-FFF2-40B4-BE49-F238E27FC236}">
                <a16:creationId xmlns:a16="http://schemas.microsoft.com/office/drawing/2014/main" id="{9115B8F1-7EA6-8BEB-3187-CDFE8926171A}"/>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11004236" y="6447885"/>
            <a:ext cx="1187764" cy="410115"/>
          </a:xfrm>
          <a:prstGeom prst="rect">
            <a:avLst/>
          </a:prstGeom>
        </p:spPr>
      </p:pic>
      <p:graphicFrame>
        <p:nvGraphicFramePr>
          <p:cNvPr id="2" name="Tabla 4">
            <a:extLst>
              <a:ext uri="{FF2B5EF4-FFF2-40B4-BE49-F238E27FC236}">
                <a16:creationId xmlns:a16="http://schemas.microsoft.com/office/drawing/2014/main" id="{F60CC28C-F9FC-6D49-D4E6-F7A307127090}"/>
              </a:ext>
            </a:extLst>
          </p:cNvPr>
          <p:cNvGraphicFramePr>
            <a:graphicFrameLocks/>
          </p:cNvGraphicFramePr>
          <p:nvPr>
            <p:extLst>
              <p:ext uri="{D42A27DB-BD31-4B8C-83A1-F6EECF244321}">
                <p14:modId xmlns:p14="http://schemas.microsoft.com/office/powerpoint/2010/main" val="1122212185"/>
              </p:ext>
            </p:extLst>
          </p:nvPr>
        </p:nvGraphicFramePr>
        <p:xfrm>
          <a:off x="708836" y="1169012"/>
          <a:ext cx="5234764" cy="2467497"/>
        </p:xfrm>
        <a:graphic>
          <a:graphicData uri="http://schemas.openxmlformats.org/drawingml/2006/table">
            <a:tbl>
              <a:tblPr firstRow="1" bandRow="1">
                <a:tableStyleId>{0505E3EF-67EA-436B-97B2-0124C06EBD24}</a:tableStyleId>
              </a:tblPr>
              <a:tblGrid>
                <a:gridCol w="5234764">
                  <a:extLst>
                    <a:ext uri="{9D8B030D-6E8A-4147-A177-3AD203B41FA5}">
                      <a16:colId xmlns:a16="http://schemas.microsoft.com/office/drawing/2014/main" val="20000"/>
                    </a:ext>
                  </a:extLst>
                </a:gridCol>
              </a:tblGrid>
              <a:tr h="231000">
                <a:tc>
                  <a:txBody>
                    <a:bodyPr/>
                    <a:lstStyle/>
                    <a:p>
                      <a:pPr algn="ctr"/>
                      <a:r>
                        <a:rPr lang="es-CO" sz="1400">
                          <a:latin typeface="Raleway" pitchFamily="2" charset="77"/>
                        </a:rPr>
                        <a:t>Problema a resolver</a:t>
                      </a:r>
                    </a:p>
                  </a:txBody>
                  <a:tcPr/>
                </a:tc>
                <a:extLst>
                  <a:ext uri="{0D108BD9-81ED-4DB2-BD59-A6C34878D82A}">
                    <a16:rowId xmlns:a16="http://schemas.microsoft.com/office/drawing/2014/main" val="10000"/>
                  </a:ext>
                </a:extLst>
              </a:tr>
              <a:tr h="216269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O" sz="1400">
                          <a:latin typeface="Raleway" pitchFamily="2" charset="77"/>
                        </a:rPr>
                        <a:t>Fotografía Imperial es una empresa de contenido digital que quiere realizar un proceso de innovación digital, el cual le permita crear una nueva forma de llevar los servicios que actualmente presta de una manera masiva a los clientes actuales y capturar nuevos.</a:t>
                      </a:r>
                    </a:p>
                    <a:p>
                      <a:endParaRPr lang="es-CO" sz="1400">
                        <a:latin typeface="Raleway" pitchFamily="2" charset="77"/>
                      </a:endParaRPr>
                    </a:p>
                    <a:p>
                      <a:endParaRPr lang="es-CO" sz="1400">
                        <a:latin typeface="Raleway" pitchFamily="2" charset="77"/>
                      </a:endParaRPr>
                    </a:p>
                    <a:p>
                      <a:endParaRPr lang="es-CO" sz="1400">
                        <a:latin typeface="Raleway" pitchFamily="2" charset="77"/>
                      </a:endParaRPr>
                    </a:p>
                    <a:p>
                      <a:endParaRPr lang="es-CO" sz="1400">
                        <a:latin typeface="Raleway" pitchFamily="2" charset="77"/>
                      </a:endParaRPr>
                    </a:p>
                  </a:txBody>
                  <a:tcPr/>
                </a:tc>
                <a:extLst>
                  <a:ext uri="{0D108BD9-81ED-4DB2-BD59-A6C34878D82A}">
                    <a16:rowId xmlns:a16="http://schemas.microsoft.com/office/drawing/2014/main" val="10001"/>
                  </a:ext>
                </a:extLst>
              </a:tr>
            </a:tbl>
          </a:graphicData>
        </a:graphic>
      </p:graphicFrame>
      <p:graphicFrame>
        <p:nvGraphicFramePr>
          <p:cNvPr id="3" name="Tabla 4">
            <a:extLst>
              <a:ext uri="{FF2B5EF4-FFF2-40B4-BE49-F238E27FC236}">
                <a16:creationId xmlns:a16="http://schemas.microsoft.com/office/drawing/2014/main" id="{D6278780-9BC0-003D-0298-A727721F5B42}"/>
              </a:ext>
            </a:extLst>
          </p:cNvPr>
          <p:cNvGraphicFramePr>
            <a:graphicFrameLocks/>
          </p:cNvGraphicFramePr>
          <p:nvPr>
            <p:extLst>
              <p:ext uri="{D42A27DB-BD31-4B8C-83A1-F6EECF244321}">
                <p14:modId xmlns:p14="http://schemas.microsoft.com/office/powerpoint/2010/main" val="2403605032"/>
              </p:ext>
            </p:extLst>
          </p:nvPr>
        </p:nvGraphicFramePr>
        <p:xfrm>
          <a:off x="6169356" y="1169011"/>
          <a:ext cx="5234764" cy="2467497"/>
        </p:xfrm>
        <a:graphic>
          <a:graphicData uri="http://schemas.openxmlformats.org/drawingml/2006/table">
            <a:tbl>
              <a:tblPr firstRow="1" bandRow="1">
                <a:tableStyleId>{0505E3EF-67EA-436B-97B2-0124C06EBD24}</a:tableStyleId>
              </a:tblPr>
              <a:tblGrid>
                <a:gridCol w="5234764">
                  <a:extLst>
                    <a:ext uri="{9D8B030D-6E8A-4147-A177-3AD203B41FA5}">
                      <a16:colId xmlns:a16="http://schemas.microsoft.com/office/drawing/2014/main" val="20000"/>
                    </a:ext>
                  </a:extLst>
                </a:gridCol>
              </a:tblGrid>
              <a:tr h="231000">
                <a:tc>
                  <a:txBody>
                    <a:bodyPr/>
                    <a:lstStyle/>
                    <a:p>
                      <a:pPr algn="ctr"/>
                      <a:r>
                        <a:rPr lang="es-CO" sz="1400">
                          <a:latin typeface="Raleway" pitchFamily="2" charset="77"/>
                        </a:rPr>
                        <a:t>Objetivos de los </a:t>
                      </a:r>
                      <a:r>
                        <a:rPr lang="es-CO" sz="1400" err="1">
                          <a:latin typeface="Raleway" pitchFamily="2" charset="77"/>
                        </a:rPr>
                        <a:t>stakeholdes</a:t>
                      </a:r>
                      <a:endParaRPr lang="es-CO" sz="1400">
                        <a:latin typeface="Raleway" pitchFamily="2" charset="77"/>
                      </a:endParaRPr>
                    </a:p>
                  </a:txBody>
                  <a:tcPr/>
                </a:tc>
                <a:extLst>
                  <a:ext uri="{0D108BD9-81ED-4DB2-BD59-A6C34878D82A}">
                    <a16:rowId xmlns:a16="http://schemas.microsoft.com/office/drawing/2014/main" val="10000"/>
                  </a:ext>
                </a:extLst>
              </a:tr>
              <a:tr h="2162697">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s-CO" sz="1400">
                          <a:latin typeface="Raleway" pitchFamily="2" charset="77"/>
                        </a:rPr>
                        <a:t>Desarrollar una nueva línea de negocio</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s-CO" sz="1400">
                        <a:latin typeface="Raleway" pitchFamily="2" charset="77"/>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s-CO" sz="1400">
                          <a:latin typeface="Raleway" pitchFamily="2" charset="77"/>
                        </a:rPr>
                        <a:t>Implementar una plataforma tecnológica tipo </a:t>
                      </a:r>
                      <a:r>
                        <a:rPr lang="es-CO" sz="1400" err="1">
                          <a:latin typeface="Raleway" pitchFamily="2" charset="77"/>
                        </a:rPr>
                        <a:t>Market</a:t>
                      </a:r>
                      <a:r>
                        <a:rPr lang="es-CO" sz="1400">
                          <a:latin typeface="Raleway" pitchFamily="2" charset="77"/>
                        </a:rPr>
                        <a:t> Place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s-CO" sz="1400">
                        <a:latin typeface="Raleway" pitchFamily="2" charset="77"/>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s-CO" sz="1400">
                          <a:latin typeface="Raleway" pitchFamily="2" charset="77"/>
                        </a:rPr>
                        <a:t>Capturar clientes de segmentos distintos a los actuales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s-CO" sz="1400">
                        <a:latin typeface="Raleway" pitchFamily="2" charset="77"/>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s-CO" sz="1400">
                          <a:latin typeface="Raleway" pitchFamily="2" charset="77"/>
                        </a:rPr>
                        <a:t>Incorporar a otros comercios y proveedores a la cadena de suministro del </a:t>
                      </a:r>
                      <a:r>
                        <a:rPr lang="es-CO" sz="1400" err="1">
                          <a:latin typeface="Raleway" pitchFamily="2" charset="77"/>
                        </a:rPr>
                        <a:t>Market</a:t>
                      </a:r>
                      <a:r>
                        <a:rPr lang="es-CO" sz="1400">
                          <a:latin typeface="Raleway" pitchFamily="2" charset="77"/>
                        </a:rPr>
                        <a:t> Place</a:t>
                      </a:r>
                    </a:p>
                  </a:txBody>
                  <a:tcPr/>
                </a:tc>
                <a:extLst>
                  <a:ext uri="{0D108BD9-81ED-4DB2-BD59-A6C34878D82A}">
                    <a16:rowId xmlns:a16="http://schemas.microsoft.com/office/drawing/2014/main" val="10001"/>
                  </a:ext>
                </a:extLst>
              </a:tr>
            </a:tbl>
          </a:graphicData>
        </a:graphic>
      </p:graphicFrame>
      <p:graphicFrame>
        <p:nvGraphicFramePr>
          <p:cNvPr id="4" name="Tabla 4">
            <a:extLst>
              <a:ext uri="{FF2B5EF4-FFF2-40B4-BE49-F238E27FC236}">
                <a16:creationId xmlns:a16="http://schemas.microsoft.com/office/drawing/2014/main" id="{59AD4E70-CAEC-4A5A-7B59-A4E04EDD5B28}"/>
              </a:ext>
            </a:extLst>
          </p:cNvPr>
          <p:cNvGraphicFramePr>
            <a:graphicFrameLocks/>
          </p:cNvGraphicFramePr>
          <p:nvPr>
            <p:extLst>
              <p:ext uri="{D42A27DB-BD31-4B8C-83A1-F6EECF244321}">
                <p14:modId xmlns:p14="http://schemas.microsoft.com/office/powerpoint/2010/main" val="3004857161"/>
              </p:ext>
            </p:extLst>
          </p:nvPr>
        </p:nvGraphicFramePr>
        <p:xfrm>
          <a:off x="708836" y="3821272"/>
          <a:ext cx="5234764" cy="2467497"/>
        </p:xfrm>
        <a:graphic>
          <a:graphicData uri="http://schemas.openxmlformats.org/drawingml/2006/table">
            <a:tbl>
              <a:tblPr firstRow="1" bandRow="1">
                <a:tableStyleId>{0505E3EF-67EA-436B-97B2-0124C06EBD24}</a:tableStyleId>
              </a:tblPr>
              <a:tblGrid>
                <a:gridCol w="5234764">
                  <a:extLst>
                    <a:ext uri="{9D8B030D-6E8A-4147-A177-3AD203B41FA5}">
                      <a16:colId xmlns:a16="http://schemas.microsoft.com/office/drawing/2014/main" val="20000"/>
                    </a:ext>
                  </a:extLst>
                </a:gridCol>
              </a:tblGrid>
              <a:tr h="231000">
                <a:tc>
                  <a:txBody>
                    <a:bodyPr/>
                    <a:lstStyle/>
                    <a:p>
                      <a:pPr algn="ctr"/>
                      <a:r>
                        <a:rPr lang="es-CO" sz="1400">
                          <a:latin typeface="Raleway" pitchFamily="2" charset="77"/>
                        </a:rPr>
                        <a:t>Esfuerzo estimado</a:t>
                      </a:r>
                    </a:p>
                  </a:txBody>
                  <a:tcPr/>
                </a:tc>
                <a:extLst>
                  <a:ext uri="{0D108BD9-81ED-4DB2-BD59-A6C34878D82A}">
                    <a16:rowId xmlns:a16="http://schemas.microsoft.com/office/drawing/2014/main" val="10000"/>
                  </a:ext>
                </a:extLst>
              </a:tr>
              <a:tr h="216269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O" sz="1400">
                          <a:latin typeface="Raleway" pitchFamily="2" charset="77"/>
                        </a:rPr>
                        <a:t>El esfuerzo estimado para desarrollar la plataforma de </a:t>
                      </a:r>
                      <a:r>
                        <a:rPr lang="es-CO" sz="1400" err="1">
                          <a:latin typeface="Raleway" pitchFamily="2" charset="77"/>
                        </a:rPr>
                        <a:t>Market</a:t>
                      </a:r>
                      <a:r>
                        <a:rPr lang="es-CO" sz="1400">
                          <a:latin typeface="Raleway" pitchFamily="2" charset="77"/>
                        </a:rPr>
                        <a:t> Place es de 960 horas / desarrollador. Se estima necesario 5 desarrolladores</a:t>
                      </a:r>
                    </a:p>
                    <a:p>
                      <a:endParaRPr lang="es-CO" sz="1400">
                        <a:latin typeface="Raleway" pitchFamily="2" charset="77"/>
                      </a:endParaRPr>
                    </a:p>
                    <a:p>
                      <a:endParaRPr lang="es-CO" sz="1400">
                        <a:latin typeface="Raleway" pitchFamily="2" charset="77"/>
                      </a:endParaRPr>
                    </a:p>
                    <a:p>
                      <a:endParaRPr lang="es-CO" sz="1400">
                        <a:latin typeface="Raleway" pitchFamily="2" charset="77"/>
                      </a:endParaRPr>
                    </a:p>
                    <a:p>
                      <a:endParaRPr lang="es-CO" sz="1400">
                        <a:latin typeface="Raleway" pitchFamily="2" charset="77"/>
                      </a:endParaRPr>
                    </a:p>
                  </a:txBody>
                  <a:tcPr/>
                </a:tc>
                <a:extLst>
                  <a:ext uri="{0D108BD9-81ED-4DB2-BD59-A6C34878D82A}">
                    <a16:rowId xmlns:a16="http://schemas.microsoft.com/office/drawing/2014/main" val="10001"/>
                  </a:ext>
                </a:extLst>
              </a:tr>
            </a:tbl>
          </a:graphicData>
        </a:graphic>
      </p:graphicFrame>
      <p:graphicFrame>
        <p:nvGraphicFramePr>
          <p:cNvPr id="5" name="Tabla 4">
            <a:extLst>
              <a:ext uri="{FF2B5EF4-FFF2-40B4-BE49-F238E27FC236}">
                <a16:creationId xmlns:a16="http://schemas.microsoft.com/office/drawing/2014/main" id="{212D1340-4410-3F90-CC1C-23E448DD8199}"/>
              </a:ext>
            </a:extLst>
          </p:cNvPr>
          <p:cNvGraphicFramePr>
            <a:graphicFrameLocks/>
          </p:cNvGraphicFramePr>
          <p:nvPr>
            <p:extLst>
              <p:ext uri="{D42A27DB-BD31-4B8C-83A1-F6EECF244321}">
                <p14:modId xmlns:p14="http://schemas.microsoft.com/office/powerpoint/2010/main" val="1998557883"/>
              </p:ext>
            </p:extLst>
          </p:nvPr>
        </p:nvGraphicFramePr>
        <p:xfrm>
          <a:off x="6169356" y="3821271"/>
          <a:ext cx="5234764" cy="2467497"/>
        </p:xfrm>
        <a:graphic>
          <a:graphicData uri="http://schemas.openxmlformats.org/drawingml/2006/table">
            <a:tbl>
              <a:tblPr firstRow="1" bandRow="1">
                <a:tableStyleId>{0505E3EF-67EA-436B-97B2-0124C06EBD24}</a:tableStyleId>
              </a:tblPr>
              <a:tblGrid>
                <a:gridCol w="5234764">
                  <a:extLst>
                    <a:ext uri="{9D8B030D-6E8A-4147-A177-3AD203B41FA5}">
                      <a16:colId xmlns:a16="http://schemas.microsoft.com/office/drawing/2014/main" val="20000"/>
                    </a:ext>
                  </a:extLst>
                </a:gridCol>
              </a:tblGrid>
              <a:tr h="231000">
                <a:tc>
                  <a:txBody>
                    <a:bodyPr/>
                    <a:lstStyle/>
                    <a:p>
                      <a:pPr algn="ctr"/>
                      <a:r>
                        <a:rPr lang="es-CO" sz="1400">
                          <a:latin typeface="Raleway" pitchFamily="2" charset="77"/>
                        </a:rPr>
                        <a:t>Riesgos identificados</a:t>
                      </a:r>
                    </a:p>
                  </a:txBody>
                  <a:tcPr/>
                </a:tc>
                <a:extLst>
                  <a:ext uri="{0D108BD9-81ED-4DB2-BD59-A6C34878D82A}">
                    <a16:rowId xmlns:a16="http://schemas.microsoft.com/office/drawing/2014/main" val="10000"/>
                  </a:ext>
                </a:extLst>
              </a:tr>
              <a:tr h="2162697">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s-CO" sz="1400">
                          <a:latin typeface="Raleway" pitchFamily="2" charset="77"/>
                        </a:rPr>
                        <a:t>Integraciones con otros sistemas no definidas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s-CO" sz="1400">
                        <a:latin typeface="Raleway" pitchFamily="2" charset="77"/>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s-CO" sz="1400">
                          <a:latin typeface="Raleway" pitchFamily="2" charset="77"/>
                        </a:rPr>
                        <a:t>Seguridad de la información: PCI – ISO </a:t>
                      </a:r>
                      <a:r>
                        <a:rPr lang="es-CO" sz="1400" err="1">
                          <a:latin typeface="Raleway" pitchFamily="2" charset="77"/>
                        </a:rPr>
                        <a:t>Compliance</a:t>
                      </a:r>
                      <a:endParaRPr lang="es-CO" sz="1400">
                        <a:latin typeface="Raleway" pitchFamily="2" charset="77"/>
                      </a:endParaRPr>
                    </a:p>
                  </a:txBody>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266236917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a:extLst>
              <a:ext uri="{FF2B5EF4-FFF2-40B4-BE49-F238E27FC236}">
                <a16:creationId xmlns:a16="http://schemas.microsoft.com/office/drawing/2014/main" id="{2E1A56A6-5B11-999A-09FC-E0BB673EA02A}"/>
              </a:ext>
            </a:extLst>
          </p:cNvPr>
          <p:cNvSpPr txBox="1">
            <a:spLocks/>
          </p:cNvSpPr>
          <p:nvPr/>
        </p:nvSpPr>
        <p:spPr>
          <a:xfrm>
            <a:off x="0" y="0"/>
            <a:ext cx="12192000" cy="82225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CO" sz="4400" b="1">
                <a:latin typeface="Raleway" pitchFamily="2" charset="77"/>
              </a:rPr>
              <a:t>Visión de arquitectura</a:t>
            </a:r>
          </a:p>
        </p:txBody>
      </p:sp>
      <p:pic>
        <p:nvPicPr>
          <p:cNvPr id="15" name="Imagen 14">
            <a:extLst>
              <a:ext uri="{FF2B5EF4-FFF2-40B4-BE49-F238E27FC236}">
                <a16:creationId xmlns:a16="http://schemas.microsoft.com/office/drawing/2014/main" id="{9115B8F1-7EA6-8BEB-3187-CDFE8926171A}"/>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11004236" y="6447885"/>
            <a:ext cx="1187764" cy="410115"/>
          </a:xfrm>
          <a:prstGeom prst="rect">
            <a:avLst/>
          </a:prstGeom>
        </p:spPr>
      </p:pic>
      <p:graphicFrame>
        <p:nvGraphicFramePr>
          <p:cNvPr id="2" name="Tabla 4">
            <a:extLst>
              <a:ext uri="{FF2B5EF4-FFF2-40B4-BE49-F238E27FC236}">
                <a16:creationId xmlns:a16="http://schemas.microsoft.com/office/drawing/2014/main" id="{F60CC28C-F9FC-6D49-D4E6-F7A307127090}"/>
              </a:ext>
            </a:extLst>
          </p:cNvPr>
          <p:cNvGraphicFramePr>
            <a:graphicFrameLocks/>
          </p:cNvGraphicFramePr>
          <p:nvPr>
            <p:extLst>
              <p:ext uri="{D42A27DB-BD31-4B8C-83A1-F6EECF244321}">
                <p14:modId xmlns:p14="http://schemas.microsoft.com/office/powerpoint/2010/main" val="648900321"/>
              </p:ext>
            </p:extLst>
          </p:nvPr>
        </p:nvGraphicFramePr>
        <p:xfrm>
          <a:off x="708836" y="1169012"/>
          <a:ext cx="10653824" cy="5000651"/>
        </p:xfrm>
        <a:graphic>
          <a:graphicData uri="http://schemas.openxmlformats.org/drawingml/2006/table">
            <a:tbl>
              <a:tblPr firstRow="1" bandRow="1">
                <a:tableStyleId>{0505E3EF-67EA-436B-97B2-0124C06EBD24}</a:tableStyleId>
              </a:tblPr>
              <a:tblGrid>
                <a:gridCol w="5326912">
                  <a:extLst>
                    <a:ext uri="{9D8B030D-6E8A-4147-A177-3AD203B41FA5}">
                      <a16:colId xmlns:a16="http://schemas.microsoft.com/office/drawing/2014/main" val="20000"/>
                    </a:ext>
                  </a:extLst>
                </a:gridCol>
                <a:gridCol w="5326912">
                  <a:extLst>
                    <a:ext uri="{9D8B030D-6E8A-4147-A177-3AD203B41FA5}">
                      <a16:colId xmlns:a16="http://schemas.microsoft.com/office/drawing/2014/main" val="3790388514"/>
                    </a:ext>
                  </a:extLst>
                </a:gridCol>
              </a:tblGrid>
              <a:tr h="482579">
                <a:tc>
                  <a:txBody>
                    <a:bodyPr/>
                    <a:lstStyle/>
                    <a:p>
                      <a:pPr algn="ctr"/>
                      <a:r>
                        <a:rPr lang="es-CO" sz="1800">
                          <a:latin typeface="Raleway" pitchFamily="2" charset="77"/>
                        </a:rPr>
                        <a:t>Restricciones de negocio</a:t>
                      </a:r>
                    </a:p>
                  </a:txBody>
                  <a:tcPr/>
                </a:tc>
                <a:tc>
                  <a:txBody>
                    <a:bodyPr/>
                    <a:lstStyle/>
                    <a:p>
                      <a:pPr algn="ctr"/>
                      <a:r>
                        <a:rPr lang="es-CO" sz="1800">
                          <a:latin typeface="Raleway" pitchFamily="2" charset="77"/>
                        </a:rPr>
                        <a:t>Restricciones de tecnología</a:t>
                      </a:r>
                    </a:p>
                  </a:txBody>
                  <a:tcPr/>
                </a:tc>
                <a:extLst>
                  <a:ext uri="{0D108BD9-81ED-4DB2-BD59-A6C34878D82A}">
                    <a16:rowId xmlns:a16="http://schemas.microsoft.com/office/drawing/2014/main" val="10000"/>
                  </a:ext>
                </a:extLst>
              </a:tr>
              <a:tr h="4518072">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s-CO" sz="1800">
                          <a:latin typeface="Raleway" pitchFamily="2" charset="77"/>
                        </a:rPr>
                        <a:t>Tiempo límite para entregar operando el </a:t>
                      </a:r>
                      <a:r>
                        <a:rPr lang="es-CO" sz="1800" err="1">
                          <a:latin typeface="Raleway" pitchFamily="2" charset="77"/>
                        </a:rPr>
                        <a:t>Market</a:t>
                      </a:r>
                      <a:r>
                        <a:rPr lang="es-CO" sz="1800">
                          <a:latin typeface="Raleway" pitchFamily="2" charset="77"/>
                        </a:rPr>
                        <a:t> Place es de 8 meses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s-CO" sz="1800">
                        <a:latin typeface="Raleway" pitchFamily="2" charset="77"/>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s-CO" sz="1800">
                          <a:latin typeface="Raleway" pitchFamily="2" charset="77"/>
                        </a:rPr>
                        <a:t>Presupuesto total de USD 25,000.oo</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s-CO" sz="1800">
                        <a:latin typeface="Raleway" pitchFamily="2" charset="77"/>
                      </a:endParaRPr>
                    </a:p>
                    <a:p>
                      <a:endParaRPr lang="es-CO" sz="1800">
                        <a:latin typeface="Raleway" pitchFamily="2" charset="77"/>
                      </a:endParaRPr>
                    </a:p>
                    <a:p>
                      <a:endParaRPr lang="es-CO" sz="1800">
                        <a:latin typeface="Raleway" pitchFamily="2" charset="77"/>
                      </a:endParaRPr>
                    </a:p>
                    <a:p>
                      <a:endParaRPr lang="es-CO" sz="1800">
                        <a:latin typeface="Raleway" pitchFamily="2" charset="77"/>
                      </a:endParaRPr>
                    </a:p>
                    <a:p>
                      <a:endParaRPr lang="es-CO" sz="1800">
                        <a:latin typeface="Raleway" pitchFamily="2" charset="77"/>
                      </a:endParaRPr>
                    </a:p>
                    <a:p>
                      <a:endParaRPr lang="es-CO" sz="1800">
                        <a:latin typeface="Raleway" pitchFamily="2" charset="77"/>
                      </a:endParaRPr>
                    </a:p>
                    <a:p>
                      <a:endParaRPr lang="es-CO" sz="1800">
                        <a:latin typeface="Raleway" pitchFamily="2" charset="77"/>
                      </a:endParaRPr>
                    </a:p>
                    <a:p>
                      <a:endParaRPr lang="es-CO" sz="1800">
                        <a:latin typeface="Raleway" pitchFamily="2" charset="77"/>
                      </a:endParaRPr>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s-CO" sz="1800">
                          <a:latin typeface="Raleway" pitchFamily="2" charset="77"/>
                        </a:rPr>
                        <a:t>Se debe desarrollar en Python usando el </a:t>
                      </a:r>
                      <a:r>
                        <a:rPr lang="es-CO" sz="1800" err="1">
                          <a:latin typeface="Raleway" pitchFamily="2" charset="77"/>
                        </a:rPr>
                        <a:t>framework</a:t>
                      </a:r>
                      <a:r>
                        <a:rPr lang="es-CO" sz="1800">
                          <a:latin typeface="Raleway" pitchFamily="2" charset="77"/>
                        </a:rPr>
                        <a:t> </a:t>
                      </a:r>
                      <a:r>
                        <a:rPr lang="es-CO" sz="1800" err="1">
                          <a:latin typeface="Raleway" pitchFamily="2" charset="77"/>
                        </a:rPr>
                        <a:t>Flask</a:t>
                      </a:r>
                      <a:endParaRPr lang="es-CO" sz="1800">
                        <a:latin typeface="Raleway" pitchFamily="2" charset="77"/>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s-CO" sz="1800">
                        <a:latin typeface="Raleway" pitchFamily="2" charset="77"/>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s-CO" sz="1800">
                          <a:latin typeface="Raleway" pitchFamily="2" charset="77"/>
                        </a:rPr>
                        <a:t>La arquitectura a implementar debe ser Microservicios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s-CO" sz="1800">
                        <a:latin typeface="Raleway" pitchFamily="2" charset="77"/>
                      </a:endParaRPr>
                    </a:p>
                  </a:txBody>
                  <a:tcPr/>
                </a:tc>
                <a:extLst>
                  <a:ext uri="{0D108BD9-81ED-4DB2-BD59-A6C34878D82A}">
                    <a16:rowId xmlns:a16="http://schemas.microsoft.com/office/drawing/2014/main" val="10001"/>
                  </a:ext>
                </a:extLst>
              </a:tr>
            </a:tbl>
          </a:graphicData>
        </a:graphic>
      </p:graphicFrame>
      <p:sp>
        <p:nvSpPr>
          <p:cNvPr id="3" name="Marcador de contenido 2">
            <a:extLst>
              <a:ext uri="{FF2B5EF4-FFF2-40B4-BE49-F238E27FC236}">
                <a16:creationId xmlns:a16="http://schemas.microsoft.com/office/drawing/2014/main" id="{68759256-07FA-C4C8-154A-E7502AEF848B}"/>
              </a:ext>
            </a:extLst>
          </p:cNvPr>
          <p:cNvSpPr txBox="1">
            <a:spLocks/>
          </p:cNvSpPr>
          <p:nvPr/>
        </p:nvSpPr>
        <p:spPr>
          <a:xfrm>
            <a:off x="708836" y="1791587"/>
            <a:ext cx="9725248" cy="1637413"/>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endParaRPr lang="es-CO" sz="1800">
              <a:latin typeface="Raleway" pitchFamily="2" charset="77"/>
              <a:cs typeface="Arial" panose="020B0604020202020204"/>
            </a:endParaRPr>
          </a:p>
        </p:txBody>
      </p:sp>
    </p:spTree>
    <p:extLst>
      <p:ext uri="{BB962C8B-B14F-4D97-AF65-F5344CB8AC3E}">
        <p14:creationId xmlns:p14="http://schemas.microsoft.com/office/powerpoint/2010/main" val="423398084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a:extLst>
              <a:ext uri="{FF2B5EF4-FFF2-40B4-BE49-F238E27FC236}">
                <a16:creationId xmlns:a16="http://schemas.microsoft.com/office/drawing/2014/main" id="{2E1A56A6-5B11-999A-09FC-E0BB673EA02A}"/>
              </a:ext>
            </a:extLst>
          </p:cNvPr>
          <p:cNvSpPr txBox="1">
            <a:spLocks/>
          </p:cNvSpPr>
          <p:nvPr/>
        </p:nvSpPr>
        <p:spPr>
          <a:xfrm>
            <a:off x="0" y="0"/>
            <a:ext cx="12192000" cy="82225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CO" sz="4400" b="1">
                <a:latin typeface="Raleway" pitchFamily="2" charset="77"/>
              </a:rPr>
              <a:t>Arquitectura de alto nivel</a:t>
            </a:r>
          </a:p>
        </p:txBody>
      </p:sp>
      <p:sp>
        <p:nvSpPr>
          <p:cNvPr id="14" name="Marcador de contenido 2">
            <a:extLst>
              <a:ext uri="{FF2B5EF4-FFF2-40B4-BE49-F238E27FC236}">
                <a16:creationId xmlns:a16="http://schemas.microsoft.com/office/drawing/2014/main" id="{7FD70EA5-3020-1811-AFAF-8AC34456289E}"/>
              </a:ext>
            </a:extLst>
          </p:cNvPr>
          <p:cNvSpPr txBox="1">
            <a:spLocks/>
          </p:cNvSpPr>
          <p:nvPr/>
        </p:nvSpPr>
        <p:spPr>
          <a:xfrm>
            <a:off x="737188" y="1254644"/>
            <a:ext cx="10744569" cy="5016760"/>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s-CO" sz="1800">
                <a:latin typeface="Raleway" pitchFamily="2" charset="77"/>
                <a:cs typeface="Arial" panose="020B0604020202020204"/>
              </a:rPr>
              <a:t>A continuación se presentan los modelos que hacen parte de la arquitectura de alto nivel.</a:t>
            </a:r>
          </a:p>
          <a:p>
            <a:pPr algn="l"/>
            <a:endParaRPr lang="es-CO" sz="1800">
              <a:latin typeface="Raleway" pitchFamily="2" charset="77"/>
              <a:cs typeface="Arial" panose="020B0604020202020204"/>
            </a:endParaRPr>
          </a:p>
          <a:p>
            <a:pPr algn="l"/>
            <a:r>
              <a:rPr lang="es-CO" sz="1800" b="1">
                <a:latin typeface="Raleway" pitchFamily="2" charset="77"/>
                <a:cs typeface="Arial" panose="020B0604020202020204"/>
              </a:rPr>
              <a:t>NOTA:</a:t>
            </a:r>
            <a:r>
              <a:rPr lang="es-CO" sz="1800">
                <a:latin typeface="Raleway" pitchFamily="2" charset="77"/>
                <a:cs typeface="Arial" panose="020B0604020202020204"/>
              </a:rPr>
              <a:t> Los modelos presentados son una vista parcial de la arquitectura y solo tienen el propósito de servir como ejemplo y guía para la construcción de los modelos correspondientes al proyecto de la Clínica Imperial, al igual que las anteriores diapositivas son análisis muy someros de un caso X y del cual se espera que ustedes realicen un análisis mucho más profundo.</a:t>
            </a:r>
          </a:p>
          <a:p>
            <a:pPr algn="l"/>
            <a:endParaRPr lang="es-CO" sz="1800">
              <a:latin typeface="Raleway" pitchFamily="2" charset="77"/>
              <a:cs typeface="Arial" panose="020B0604020202020204"/>
            </a:endParaRPr>
          </a:p>
          <a:p>
            <a:pPr algn="l"/>
            <a:endParaRPr lang="es-CO" sz="1800">
              <a:latin typeface="Raleway" pitchFamily="2" charset="77"/>
              <a:cs typeface="Arial" panose="020B0604020202020204"/>
            </a:endParaRPr>
          </a:p>
          <a:p>
            <a:pPr algn="l"/>
            <a:endParaRPr lang="es-CO" sz="1800">
              <a:latin typeface="Raleway" pitchFamily="2" charset="77"/>
              <a:cs typeface="Arial" panose="020B0604020202020204"/>
            </a:endParaRPr>
          </a:p>
          <a:p>
            <a:pPr algn="l"/>
            <a:endParaRPr lang="es-CO" sz="1800">
              <a:latin typeface="Raleway" pitchFamily="2" charset="77"/>
              <a:cs typeface="Arial" panose="020B0604020202020204"/>
            </a:endParaRPr>
          </a:p>
          <a:p>
            <a:endParaRPr lang="es-CO" sz="1800">
              <a:latin typeface="Raleway" pitchFamily="2" charset="77"/>
              <a:cs typeface="Arial" panose="020B0604020202020204"/>
            </a:endParaRPr>
          </a:p>
        </p:txBody>
      </p:sp>
      <p:pic>
        <p:nvPicPr>
          <p:cNvPr id="15" name="Imagen 14">
            <a:extLst>
              <a:ext uri="{FF2B5EF4-FFF2-40B4-BE49-F238E27FC236}">
                <a16:creationId xmlns:a16="http://schemas.microsoft.com/office/drawing/2014/main" id="{9115B8F1-7EA6-8BEB-3187-CDFE8926171A}"/>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11004236" y="6447885"/>
            <a:ext cx="1187764" cy="410115"/>
          </a:xfrm>
          <a:prstGeom prst="rect">
            <a:avLst/>
          </a:prstGeom>
        </p:spPr>
      </p:pic>
    </p:spTree>
    <p:extLst>
      <p:ext uri="{BB962C8B-B14F-4D97-AF65-F5344CB8AC3E}">
        <p14:creationId xmlns:p14="http://schemas.microsoft.com/office/powerpoint/2010/main" val="36903151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a:extLst>
              <a:ext uri="{FF2B5EF4-FFF2-40B4-BE49-F238E27FC236}">
                <a16:creationId xmlns:a16="http://schemas.microsoft.com/office/drawing/2014/main" id="{2E1A56A6-5B11-999A-09FC-E0BB673EA02A}"/>
              </a:ext>
            </a:extLst>
          </p:cNvPr>
          <p:cNvSpPr txBox="1">
            <a:spLocks/>
          </p:cNvSpPr>
          <p:nvPr/>
        </p:nvSpPr>
        <p:spPr>
          <a:xfrm>
            <a:off x="0" y="95889"/>
            <a:ext cx="12192000" cy="822251"/>
          </a:xfrm>
          <a:prstGeom prst="rect">
            <a:avLst/>
          </a:prstGeom>
        </p:spPr>
        <p:txBody>
          <a:bodyPr vert="horz" lIns="91440" tIns="45720" rIns="91440" bIns="45720" rtlCol="0" anchor="b">
            <a:normAutofit fontScale="9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CO" sz="4800" b="1">
                <a:latin typeface="Raleway" pitchFamily="2" charset="77"/>
              </a:rPr>
              <a:t>Visión de arquitectura</a:t>
            </a:r>
          </a:p>
          <a:p>
            <a:r>
              <a:rPr lang="es-CO" sz="1900">
                <a:latin typeface="Raleway" pitchFamily="2" charset="77"/>
              </a:rPr>
              <a:t>Modelo de Contexto</a:t>
            </a:r>
          </a:p>
        </p:txBody>
      </p:sp>
      <p:pic>
        <p:nvPicPr>
          <p:cNvPr id="15" name="Imagen 14">
            <a:extLst>
              <a:ext uri="{FF2B5EF4-FFF2-40B4-BE49-F238E27FC236}">
                <a16:creationId xmlns:a16="http://schemas.microsoft.com/office/drawing/2014/main" id="{9115B8F1-7EA6-8BEB-3187-CDFE8926171A}"/>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11004236" y="6447885"/>
            <a:ext cx="1187764" cy="410115"/>
          </a:xfrm>
          <a:prstGeom prst="rect">
            <a:avLst/>
          </a:prstGeom>
        </p:spPr>
      </p:pic>
      <p:sp>
        <p:nvSpPr>
          <p:cNvPr id="3" name="Marcador de contenido 2">
            <a:extLst>
              <a:ext uri="{FF2B5EF4-FFF2-40B4-BE49-F238E27FC236}">
                <a16:creationId xmlns:a16="http://schemas.microsoft.com/office/drawing/2014/main" id="{68759256-07FA-C4C8-154A-E7502AEF848B}"/>
              </a:ext>
            </a:extLst>
          </p:cNvPr>
          <p:cNvSpPr txBox="1">
            <a:spLocks/>
          </p:cNvSpPr>
          <p:nvPr/>
        </p:nvSpPr>
        <p:spPr>
          <a:xfrm>
            <a:off x="708836" y="1791587"/>
            <a:ext cx="9725248" cy="1637413"/>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endParaRPr lang="es-CO" sz="1800">
              <a:latin typeface="Raleway" pitchFamily="2" charset="77"/>
              <a:cs typeface="Arial" panose="020B0604020202020204"/>
            </a:endParaRPr>
          </a:p>
        </p:txBody>
      </p:sp>
      <p:graphicFrame>
        <p:nvGraphicFramePr>
          <p:cNvPr id="7" name="Tabla 7">
            <a:extLst>
              <a:ext uri="{FF2B5EF4-FFF2-40B4-BE49-F238E27FC236}">
                <a16:creationId xmlns:a16="http://schemas.microsoft.com/office/drawing/2014/main" id="{6DDC55FE-21FF-E798-1C79-1E1B19C7E452}"/>
              </a:ext>
            </a:extLst>
          </p:cNvPr>
          <p:cNvGraphicFramePr>
            <a:graphicFrameLocks noGrp="1"/>
          </p:cNvGraphicFramePr>
          <p:nvPr>
            <p:extLst>
              <p:ext uri="{D42A27DB-BD31-4B8C-83A1-F6EECF244321}">
                <p14:modId xmlns:p14="http://schemas.microsoft.com/office/powerpoint/2010/main" val="2793685107"/>
              </p:ext>
            </p:extLst>
          </p:nvPr>
        </p:nvGraphicFramePr>
        <p:xfrm>
          <a:off x="485554" y="918140"/>
          <a:ext cx="11245701" cy="5524481"/>
        </p:xfrm>
        <a:graphic>
          <a:graphicData uri="http://schemas.openxmlformats.org/drawingml/2006/table">
            <a:tbl>
              <a:tblPr bandRow="1">
                <a:tableStyleId>{F5AB1C69-6EDB-4FF4-983F-18BD219EF322}</a:tableStyleId>
              </a:tblPr>
              <a:tblGrid>
                <a:gridCol w="990367">
                  <a:extLst>
                    <a:ext uri="{9D8B030D-6E8A-4147-A177-3AD203B41FA5}">
                      <a16:colId xmlns:a16="http://schemas.microsoft.com/office/drawing/2014/main" val="3293761650"/>
                    </a:ext>
                  </a:extLst>
                </a:gridCol>
                <a:gridCol w="2608989">
                  <a:extLst>
                    <a:ext uri="{9D8B030D-6E8A-4147-A177-3AD203B41FA5}">
                      <a16:colId xmlns:a16="http://schemas.microsoft.com/office/drawing/2014/main" val="2228959084"/>
                    </a:ext>
                  </a:extLst>
                </a:gridCol>
                <a:gridCol w="544485">
                  <a:extLst>
                    <a:ext uri="{9D8B030D-6E8A-4147-A177-3AD203B41FA5}">
                      <a16:colId xmlns:a16="http://schemas.microsoft.com/office/drawing/2014/main" val="717483703"/>
                    </a:ext>
                  </a:extLst>
                </a:gridCol>
                <a:gridCol w="938886">
                  <a:extLst>
                    <a:ext uri="{9D8B030D-6E8A-4147-A177-3AD203B41FA5}">
                      <a16:colId xmlns:a16="http://schemas.microsoft.com/office/drawing/2014/main" val="416968729"/>
                    </a:ext>
                  </a:extLst>
                </a:gridCol>
                <a:gridCol w="953021">
                  <a:extLst>
                    <a:ext uri="{9D8B030D-6E8A-4147-A177-3AD203B41FA5}">
                      <a16:colId xmlns:a16="http://schemas.microsoft.com/office/drawing/2014/main" val="2598274751"/>
                    </a:ext>
                  </a:extLst>
                </a:gridCol>
                <a:gridCol w="2251935">
                  <a:extLst>
                    <a:ext uri="{9D8B030D-6E8A-4147-A177-3AD203B41FA5}">
                      <a16:colId xmlns:a16="http://schemas.microsoft.com/office/drawing/2014/main" val="1506731670"/>
                    </a:ext>
                  </a:extLst>
                </a:gridCol>
                <a:gridCol w="913583">
                  <a:extLst>
                    <a:ext uri="{9D8B030D-6E8A-4147-A177-3AD203B41FA5}">
                      <a16:colId xmlns:a16="http://schemas.microsoft.com/office/drawing/2014/main" val="1997503074"/>
                    </a:ext>
                  </a:extLst>
                </a:gridCol>
                <a:gridCol w="663154">
                  <a:extLst>
                    <a:ext uri="{9D8B030D-6E8A-4147-A177-3AD203B41FA5}">
                      <a16:colId xmlns:a16="http://schemas.microsoft.com/office/drawing/2014/main" val="1273509751"/>
                    </a:ext>
                  </a:extLst>
                </a:gridCol>
                <a:gridCol w="1381281">
                  <a:extLst>
                    <a:ext uri="{9D8B030D-6E8A-4147-A177-3AD203B41FA5}">
                      <a16:colId xmlns:a16="http://schemas.microsoft.com/office/drawing/2014/main" val="2602127082"/>
                    </a:ext>
                  </a:extLst>
                </a:gridCol>
              </a:tblGrid>
              <a:tr h="279795">
                <a:tc>
                  <a:txBody>
                    <a:bodyPr/>
                    <a:lstStyle/>
                    <a:p>
                      <a:pPr algn="l"/>
                      <a:r>
                        <a:rPr lang="es-CO" sz="1000" b="1">
                          <a:latin typeface="Raleway" pitchFamily="2" charset="77"/>
                          <a:cs typeface="Raanana" pitchFamily="2" charset="-79"/>
                        </a:rPr>
                        <a:t>Proyecto:</a:t>
                      </a:r>
                    </a:p>
                  </a:txBody>
                  <a:tcPr anchor="ctr">
                    <a:solidFill>
                      <a:schemeClr val="bg2"/>
                    </a:solidFill>
                  </a:tcPr>
                </a:tc>
                <a:tc>
                  <a:txBody>
                    <a:bodyPr/>
                    <a:lstStyle/>
                    <a:p>
                      <a:r>
                        <a:rPr lang="es-CO" sz="1000">
                          <a:latin typeface="Raleway" pitchFamily="2" charset="77"/>
                          <a:cs typeface="Raanana" pitchFamily="2" charset="-79"/>
                        </a:rPr>
                        <a:t>Fotografía Imperial</a:t>
                      </a:r>
                    </a:p>
                  </a:txBody>
                  <a:tcPr anchor="ctr">
                    <a:solidFill>
                      <a:schemeClr val="bg2"/>
                    </a:solidFill>
                  </a:tcPr>
                </a:tc>
                <a:tc>
                  <a:txBody>
                    <a:bodyPr/>
                    <a:lstStyle/>
                    <a:p>
                      <a:r>
                        <a:rPr lang="es-CO" sz="1000" b="1">
                          <a:latin typeface="Raleway" pitchFamily="2" charset="77"/>
                          <a:cs typeface="Raanana" pitchFamily="2" charset="-79"/>
                        </a:rPr>
                        <a:t>ID:</a:t>
                      </a:r>
                    </a:p>
                  </a:txBody>
                  <a:tcPr anchor="ctr">
                    <a:solidFill>
                      <a:schemeClr val="bg2"/>
                    </a:solidFill>
                  </a:tcPr>
                </a:tc>
                <a:tc>
                  <a:txBody>
                    <a:bodyPr/>
                    <a:lstStyle/>
                    <a:p>
                      <a:r>
                        <a:rPr lang="es-CO" sz="1000">
                          <a:latin typeface="Raleway" pitchFamily="2" charset="77"/>
                          <a:cs typeface="Raanana" pitchFamily="2" charset="-79"/>
                        </a:rPr>
                        <a:t>VA-001</a:t>
                      </a:r>
                    </a:p>
                  </a:txBody>
                  <a:tcPr anchor="ctr">
                    <a:solidFill>
                      <a:schemeClr val="bg2"/>
                    </a:solidFill>
                  </a:tcPr>
                </a:tc>
                <a:tc>
                  <a:txBody>
                    <a:bodyPr/>
                    <a:lstStyle/>
                    <a:p>
                      <a:r>
                        <a:rPr lang="es-CO" sz="1000" b="1">
                          <a:latin typeface="Raleway" pitchFamily="2" charset="77"/>
                          <a:cs typeface="Raanana" pitchFamily="2" charset="-79"/>
                        </a:rPr>
                        <a:t>Elaboración:</a:t>
                      </a:r>
                    </a:p>
                  </a:txBody>
                  <a:tcPr anchor="ctr">
                    <a:solidFill>
                      <a:schemeClr val="bg2"/>
                    </a:solidFill>
                  </a:tcPr>
                </a:tc>
                <a:tc>
                  <a:txBody>
                    <a:bodyPr/>
                    <a:lstStyle/>
                    <a:p>
                      <a:r>
                        <a:rPr lang="es-CO" sz="1000">
                          <a:latin typeface="Raleway" pitchFamily="2" charset="77"/>
                          <a:cs typeface="Raanana" pitchFamily="2" charset="-79"/>
                        </a:rPr>
                        <a:t>Wilson Calvo Alvarez</a:t>
                      </a:r>
                    </a:p>
                  </a:txBody>
                  <a:tcPr anchor="ctr">
                    <a:solidFill>
                      <a:schemeClr val="bg2"/>
                    </a:solidFill>
                  </a:tcPr>
                </a:tc>
                <a:tc>
                  <a:txBody>
                    <a:bodyPr/>
                    <a:lstStyle/>
                    <a:p>
                      <a:r>
                        <a:rPr lang="es-CO" sz="1000" b="1">
                          <a:latin typeface="Raleway" pitchFamily="2" charset="77"/>
                          <a:cs typeface="Raanana" pitchFamily="2" charset="-79"/>
                        </a:rPr>
                        <a:t>Versión:</a:t>
                      </a:r>
                    </a:p>
                  </a:txBody>
                  <a:tcPr anchor="ctr">
                    <a:solidFill>
                      <a:schemeClr val="bg2"/>
                    </a:solidFill>
                  </a:tcPr>
                </a:tc>
                <a:tc>
                  <a:txBody>
                    <a:bodyPr/>
                    <a:lstStyle/>
                    <a:p>
                      <a:r>
                        <a:rPr lang="es-CO" sz="1000">
                          <a:latin typeface="Raleway" pitchFamily="2" charset="77"/>
                          <a:cs typeface="Raanana" pitchFamily="2" charset="-79"/>
                        </a:rPr>
                        <a:t>1.0</a:t>
                      </a:r>
                    </a:p>
                  </a:txBody>
                  <a:tcPr anchor="ctr">
                    <a:solidFill>
                      <a:schemeClr val="bg2"/>
                    </a:solidFill>
                  </a:tcPr>
                </a:tc>
                <a:tc rowSpan="2">
                  <a:txBody>
                    <a:bodyPr/>
                    <a:lstStyle/>
                    <a:p>
                      <a:pPr algn="ctr"/>
                      <a:r>
                        <a:rPr lang="es-CO" sz="1000" b="1">
                          <a:latin typeface="Raleway" pitchFamily="2" charset="77"/>
                          <a:cs typeface="Raanana" pitchFamily="2" charset="-79"/>
                        </a:rPr>
                        <a:t>Convenciones</a:t>
                      </a:r>
                    </a:p>
                  </a:txBody>
                  <a:tcPr anchor="ctr">
                    <a:lnB w="12700" cap="flat" cmpd="sng" algn="ctr">
                      <a:solidFill>
                        <a:schemeClr val="bg1">
                          <a:lumMod val="85000"/>
                        </a:schemeClr>
                      </a:solidFill>
                      <a:prstDash val="solid"/>
                      <a:round/>
                      <a:headEnd type="none" w="med" len="med"/>
                      <a:tailEnd type="none" w="med" len="med"/>
                    </a:lnB>
                    <a:solidFill>
                      <a:schemeClr val="bg2"/>
                    </a:solidFill>
                  </a:tcPr>
                </a:tc>
                <a:extLst>
                  <a:ext uri="{0D108BD9-81ED-4DB2-BD59-A6C34878D82A}">
                    <a16:rowId xmlns:a16="http://schemas.microsoft.com/office/drawing/2014/main" val="1898597382"/>
                  </a:ext>
                </a:extLst>
              </a:tr>
              <a:tr h="276446">
                <a:tc>
                  <a:txBody>
                    <a:bodyPr/>
                    <a:lstStyle/>
                    <a:p>
                      <a:r>
                        <a:rPr lang="es-CO" sz="1000" b="1">
                          <a:latin typeface="Raleway" pitchFamily="2" charset="77"/>
                          <a:cs typeface="Raanana" pitchFamily="2" charset="-79"/>
                        </a:rPr>
                        <a:t>Vista:</a:t>
                      </a:r>
                    </a:p>
                  </a:txBody>
                  <a:tcPr anchor="ctr">
                    <a:lnB w="12700" cap="flat" cmpd="sng" algn="ctr">
                      <a:solidFill>
                        <a:schemeClr val="bg1">
                          <a:lumMod val="85000"/>
                        </a:schemeClr>
                      </a:solidFill>
                      <a:prstDash val="solid"/>
                      <a:round/>
                      <a:headEnd type="none" w="med" len="med"/>
                      <a:tailEnd type="none" w="med" len="med"/>
                    </a:lnB>
                    <a:solidFill>
                      <a:schemeClr val="bg2"/>
                    </a:solidFill>
                  </a:tcPr>
                </a:tc>
                <a:tc gridSpan="2">
                  <a:txBody>
                    <a:bodyPr/>
                    <a:lstStyle/>
                    <a:p>
                      <a:r>
                        <a:rPr lang="es-CO" sz="1000">
                          <a:latin typeface="Raleway" pitchFamily="2" charset="77"/>
                          <a:cs typeface="Raanana" pitchFamily="2" charset="-79"/>
                        </a:rPr>
                        <a:t>Contexto</a:t>
                      </a:r>
                    </a:p>
                  </a:txBody>
                  <a:tcPr anchor="ctr">
                    <a:lnB w="12700" cap="flat" cmpd="sng" algn="ctr">
                      <a:solidFill>
                        <a:schemeClr val="bg1">
                          <a:lumMod val="85000"/>
                        </a:schemeClr>
                      </a:solidFill>
                      <a:prstDash val="solid"/>
                      <a:round/>
                      <a:headEnd type="none" w="med" len="med"/>
                      <a:tailEnd type="none" w="med" len="med"/>
                    </a:lnB>
                    <a:solidFill>
                      <a:schemeClr val="bg2"/>
                    </a:solidFill>
                  </a:tcPr>
                </a:tc>
                <a:tc hMerge="1">
                  <a:txBody>
                    <a:bodyPr/>
                    <a:lstStyle/>
                    <a:p>
                      <a:endParaRPr lang="es-CO" sz="1000">
                        <a:latin typeface="Raleway" pitchFamily="2" charset="77"/>
                        <a:cs typeface="Raanana" pitchFamily="2" charset="-79"/>
                      </a:endParaRPr>
                    </a:p>
                  </a:txBody>
                  <a:tcPr/>
                </a:tc>
                <a:tc>
                  <a:txBody>
                    <a:bodyPr/>
                    <a:lstStyle/>
                    <a:p>
                      <a:r>
                        <a:rPr lang="es-CO" sz="1000" b="1">
                          <a:latin typeface="Raleway" pitchFamily="2" charset="77"/>
                          <a:cs typeface="Raanana" pitchFamily="2" charset="-79"/>
                        </a:rPr>
                        <a:t>Modelo:</a:t>
                      </a:r>
                    </a:p>
                  </a:txBody>
                  <a:tcPr anchor="ctr">
                    <a:lnB w="12700" cap="flat" cmpd="sng" algn="ctr">
                      <a:solidFill>
                        <a:schemeClr val="bg1">
                          <a:lumMod val="85000"/>
                        </a:schemeClr>
                      </a:solidFill>
                      <a:prstDash val="solid"/>
                      <a:round/>
                      <a:headEnd type="none" w="med" len="med"/>
                      <a:tailEnd type="none" w="med" len="med"/>
                    </a:lnB>
                    <a:solidFill>
                      <a:schemeClr val="bg2"/>
                    </a:solidFill>
                  </a:tcPr>
                </a:tc>
                <a:tc gridSpan="2">
                  <a:txBody>
                    <a:bodyPr/>
                    <a:lstStyle/>
                    <a:p>
                      <a:r>
                        <a:rPr lang="es-CO" sz="1000">
                          <a:latin typeface="Raleway" pitchFamily="2" charset="77"/>
                          <a:cs typeface="Raanana" pitchFamily="2" charset="-79"/>
                        </a:rPr>
                        <a:t>Contexto</a:t>
                      </a:r>
                    </a:p>
                  </a:txBody>
                  <a:tcPr anchor="ctr">
                    <a:lnB w="12700" cap="flat" cmpd="sng" algn="ctr">
                      <a:solidFill>
                        <a:schemeClr val="bg1">
                          <a:lumMod val="85000"/>
                        </a:schemeClr>
                      </a:solidFill>
                      <a:prstDash val="solid"/>
                      <a:round/>
                      <a:headEnd type="none" w="med" len="med"/>
                      <a:tailEnd type="none" w="med" len="med"/>
                    </a:lnB>
                    <a:solidFill>
                      <a:schemeClr val="bg2"/>
                    </a:solidFill>
                  </a:tcPr>
                </a:tc>
                <a:tc hMerge="1">
                  <a:txBody>
                    <a:bodyPr/>
                    <a:lstStyle/>
                    <a:p>
                      <a:endParaRPr lang="es-CO" sz="1000">
                        <a:latin typeface="Raleway" pitchFamily="2" charset="77"/>
                        <a:cs typeface="Raanana" pitchFamily="2" charset="-79"/>
                      </a:endParaRPr>
                    </a:p>
                  </a:txBody>
                  <a:tcPr anchor="ctr"/>
                </a:tc>
                <a:tc>
                  <a:txBody>
                    <a:bodyPr/>
                    <a:lstStyle/>
                    <a:p>
                      <a:r>
                        <a:rPr lang="es-CO" sz="1000" b="1">
                          <a:latin typeface="Raleway" pitchFamily="2" charset="77"/>
                          <a:cs typeface="Raanana" pitchFamily="2" charset="-79"/>
                        </a:rPr>
                        <a:t>Notación:</a:t>
                      </a:r>
                    </a:p>
                  </a:txBody>
                  <a:tcPr anchor="ctr">
                    <a:lnB w="12700" cap="flat" cmpd="sng" algn="ctr">
                      <a:solidFill>
                        <a:schemeClr val="bg1">
                          <a:lumMod val="85000"/>
                        </a:schemeClr>
                      </a:solidFill>
                      <a:prstDash val="solid"/>
                      <a:round/>
                      <a:headEnd type="none" w="med" len="med"/>
                      <a:tailEnd type="none" w="med" len="med"/>
                    </a:lnB>
                    <a:solidFill>
                      <a:schemeClr val="bg2"/>
                    </a:solidFill>
                  </a:tcPr>
                </a:tc>
                <a:tc>
                  <a:txBody>
                    <a:bodyPr/>
                    <a:lstStyle/>
                    <a:p>
                      <a:r>
                        <a:rPr lang="es-CO" sz="1000">
                          <a:latin typeface="Raleway" pitchFamily="2" charset="77"/>
                          <a:cs typeface="Raanana" pitchFamily="2" charset="-79"/>
                        </a:rPr>
                        <a:t>UML2.0</a:t>
                      </a:r>
                    </a:p>
                  </a:txBody>
                  <a:tcPr anchor="ctr">
                    <a:lnB w="12700" cap="flat" cmpd="sng" algn="ctr">
                      <a:solidFill>
                        <a:schemeClr val="bg1">
                          <a:lumMod val="85000"/>
                        </a:schemeClr>
                      </a:solidFill>
                      <a:prstDash val="solid"/>
                      <a:round/>
                      <a:headEnd type="none" w="med" len="med"/>
                      <a:tailEnd type="none" w="med" len="med"/>
                    </a:lnB>
                    <a:solidFill>
                      <a:schemeClr val="bg2"/>
                    </a:solidFill>
                  </a:tcPr>
                </a:tc>
                <a:tc vMerge="1">
                  <a:txBody>
                    <a:bodyPr/>
                    <a:lstStyle/>
                    <a:p>
                      <a:endParaRPr lang="es-CO" sz="1000">
                        <a:latin typeface="Raleway" pitchFamily="2" charset="77"/>
                        <a:cs typeface="Raanana" pitchFamily="2" charset="-79"/>
                      </a:endParaRPr>
                    </a:p>
                  </a:txBody>
                  <a:tcPr/>
                </a:tc>
                <a:extLst>
                  <a:ext uri="{0D108BD9-81ED-4DB2-BD59-A6C34878D82A}">
                    <a16:rowId xmlns:a16="http://schemas.microsoft.com/office/drawing/2014/main" val="4245830454"/>
                  </a:ext>
                </a:extLst>
              </a:tr>
              <a:tr h="1767944">
                <a:tc gridSpan="8">
                  <a:txBody>
                    <a:bodyPr/>
                    <a:lstStyle/>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hMerge="1">
                  <a:txBody>
                    <a:bodyPr/>
                    <a:lstStyle/>
                    <a:p>
                      <a:endParaRPr lang="es-CO" sz="1000">
                        <a:latin typeface="Raleway" pitchFamily="2" charset="77"/>
                        <a:cs typeface="Raanana" pitchFamily="2" charset="-79"/>
                      </a:endParaRPr>
                    </a:p>
                  </a:txBody>
                  <a:tcPr anchor="ctr">
                    <a:solidFill>
                      <a:schemeClr val="bg1"/>
                    </a:solidFill>
                  </a:tcPr>
                </a:tc>
                <a:tc hMerge="1">
                  <a:txBody>
                    <a:bodyPr/>
                    <a:lstStyle/>
                    <a:p>
                      <a:endParaRPr lang="es-CO"/>
                    </a:p>
                  </a:txBody>
                  <a:tcPr/>
                </a:tc>
                <a:tc hMerge="1">
                  <a:txBody>
                    <a:bodyPr/>
                    <a:lstStyle/>
                    <a:p>
                      <a:endParaRPr lang="es-CO" sz="1000" b="1">
                        <a:latin typeface="Raleway" pitchFamily="2" charset="77"/>
                        <a:cs typeface="Raanana" pitchFamily="2" charset="-79"/>
                      </a:endParaRPr>
                    </a:p>
                  </a:txBody>
                  <a:tcPr anchor="ctr">
                    <a:solidFill>
                      <a:schemeClr val="bg1"/>
                    </a:solidFill>
                  </a:tcPr>
                </a:tc>
                <a:tc hMerge="1">
                  <a:txBody>
                    <a:bodyPr/>
                    <a:lstStyle/>
                    <a:p>
                      <a:endParaRPr lang="es-CO" sz="1000">
                        <a:latin typeface="Raleway" pitchFamily="2" charset="77"/>
                        <a:cs typeface="Raanana" pitchFamily="2" charset="-79"/>
                      </a:endParaRPr>
                    </a:p>
                  </a:txBody>
                  <a:tcPr anchor="ctr">
                    <a:solidFill>
                      <a:schemeClr val="bg1"/>
                    </a:solidFill>
                  </a:tcPr>
                </a:tc>
                <a:tc hMerge="1">
                  <a:txBody>
                    <a:bodyPr/>
                    <a:lstStyle/>
                    <a:p>
                      <a:endParaRPr lang="es-CO"/>
                    </a:p>
                  </a:txBody>
                  <a:tcPr/>
                </a:tc>
                <a:tc hMerge="1">
                  <a:txBody>
                    <a:bodyPr/>
                    <a:lstStyle/>
                    <a:p>
                      <a:endParaRPr lang="es-CO" sz="1000" b="1">
                        <a:latin typeface="Raleway" pitchFamily="2" charset="77"/>
                        <a:cs typeface="Raanana" pitchFamily="2" charset="-79"/>
                      </a:endParaRPr>
                    </a:p>
                  </a:txBody>
                  <a:tcPr anchor="ctr">
                    <a:solidFill>
                      <a:schemeClr val="bg1"/>
                    </a:solidFill>
                  </a:tcPr>
                </a:tc>
                <a:tc hMerge="1">
                  <a:txBody>
                    <a:bodyPr/>
                    <a:lstStyle/>
                    <a:p>
                      <a:endParaRPr lang="es-CO" sz="1000">
                        <a:latin typeface="Raleway" pitchFamily="2" charset="77"/>
                        <a:cs typeface="Raanana" pitchFamily="2" charset="-79"/>
                      </a:endParaRPr>
                    </a:p>
                  </a:txBody>
                  <a:tcPr anchor="ctr">
                    <a:solidFill>
                      <a:schemeClr val="bg1"/>
                    </a:solidFill>
                  </a:tcPr>
                </a:tc>
                <a:tc>
                  <a:txBody>
                    <a:bodyPr/>
                    <a:lstStyle/>
                    <a:p>
                      <a:pPr algn="ctr"/>
                      <a:endParaRPr lang="es-CO" sz="1000" b="1">
                        <a:latin typeface="Raleway" pitchFamily="2" charset="77"/>
                        <a:cs typeface="Raanana" pitchFamily="2" charset="-79"/>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390302365"/>
                  </a:ext>
                </a:extLst>
              </a:tr>
            </a:tbl>
          </a:graphicData>
        </a:graphic>
      </p:graphicFrame>
      <p:pic>
        <p:nvPicPr>
          <p:cNvPr id="2" name="Imagen 1">
            <a:extLst>
              <a:ext uri="{FF2B5EF4-FFF2-40B4-BE49-F238E27FC236}">
                <a16:creationId xmlns:a16="http://schemas.microsoft.com/office/drawing/2014/main" id="{32BAC673-9214-FC92-7E0E-7ED8A376C849}"/>
              </a:ext>
            </a:extLst>
          </p:cNvPr>
          <p:cNvPicPr/>
          <p:nvPr/>
        </p:nvPicPr>
        <p:blipFill rotWithShape="1">
          <a:blip r:embed="rId3"/>
          <a:srcRect l="21003" t="51845" r="74618" b="39627"/>
          <a:stretch>
            <a:fillRect/>
          </a:stretch>
        </p:blipFill>
        <p:spPr>
          <a:xfrm>
            <a:off x="10649132" y="3911166"/>
            <a:ext cx="710208" cy="551552"/>
          </a:xfrm>
          <a:prstGeom prst="rect">
            <a:avLst/>
          </a:prstGeom>
        </p:spPr>
      </p:pic>
      <p:sp>
        <p:nvSpPr>
          <p:cNvPr id="4" name="Rectángulo 3">
            <a:extLst>
              <a:ext uri="{FF2B5EF4-FFF2-40B4-BE49-F238E27FC236}">
                <a16:creationId xmlns:a16="http://schemas.microsoft.com/office/drawing/2014/main" id="{FDD9D1A8-EEB5-0C0B-273A-DFD688BEFD0D}"/>
              </a:ext>
            </a:extLst>
          </p:cNvPr>
          <p:cNvSpPr/>
          <p:nvPr/>
        </p:nvSpPr>
        <p:spPr>
          <a:xfrm>
            <a:off x="10565583" y="1740391"/>
            <a:ext cx="877306" cy="279068"/>
          </a:xfrm>
          <a:prstGeom prst="rect">
            <a:avLst/>
          </a:prstGeom>
          <a:solidFill>
            <a:srgbClr val="00B0F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5" name="Rectángulo 4">
            <a:extLst>
              <a:ext uri="{FF2B5EF4-FFF2-40B4-BE49-F238E27FC236}">
                <a16:creationId xmlns:a16="http://schemas.microsoft.com/office/drawing/2014/main" id="{2ED74C78-CBB5-20FB-BFB5-FDCE64D213D8}"/>
              </a:ext>
            </a:extLst>
          </p:cNvPr>
          <p:cNvSpPr/>
          <p:nvPr/>
        </p:nvSpPr>
        <p:spPr>
          <a:xfrm>
            <a:off x="10575562" y="2800905"/>
            <a:ext cx="857348" cy="328815"/>
          </a:xfrm>
          <a:prstGeom prst="rect">
            <a:avLst/>
          </a:prstGeom>
          <a:solidFill>
            <a:schemeClr val="accent6">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6" name="TextBox 14">
            <a:extLst>
              <a:ext uri="{FF2B5EF4-FFF2-40B4-BE49-F238E27FC236}">
                <a16:creationId xmlns:a16="http://schemas.microsoft.com/office/drawing/2014/main" id="{144697B9-CFA2-FB91-0B50-D85A1E81080A}"/>
              </a:ext>
            </a:extLst>
          </p:cNvPr>
          <p:cNvSpPr txBox="1"/>
          <p:nvPr/>
        </p:nvSpPr>
        <p:spPr>
          <a:xfrm>
            <a:off x="10355650" y="2019459"/>
            <a:ext cx="1297171" cy="253916"/>
          </a:xfrm>
          <a:prstGeom prst="rect">
            <a:avLst/>
          </a:prstGeom>
          <a:noFill/>
        </p:spPr>
        <p:txBody>
          <a:bodyPr wrap="square" rtlCol="0">
            <a:spAutoFit/>
          </a:bodyPr>
          <a:lstStyle/>
          <a:p>
            <a:pPr algn="ctr"/>
            <a:r>
              <a:rPr lang="en-US" sz="1050">
                <a:latin typeface="Raleway" pitchFamily="2" charset="77"/>
              </a:rPr>
              <a:t>Sistema Externo</a:t>
            </a:r>
          </a:p>
        </p:txBody>
      </p:sp>
      <p:sp>
        <p:nvSpPr>
          <p:cNvPr id="8" name="TextBox 17">
            <a:extLst>
              <a:ext uri="{FF2B5EF4-FFF2-40B4-BE49-F238E27FC236}">
                <a16:creationId xmlns:a16="http://schemas.microsoft.com/office/drawing/2014/main" id="{9B251C2B-BFAD-DF17-2B10-5F913195ADB7}"/>
              </a:ext>
            </a:extLst>
          </p:cNvPr>
          <p:cNvSpPr txBox="1"/>
          <p:nvPr/>
        </p:nvSpPr>
        <p:spPr>
          <a:xfrm>
            <a:off x="10434084" y="3146822"/>
            <a:ext cx="1426772" cy="253916"/>
          </a:xfrm>
          <a:prstGeom prst="rect">
            <a:avLst/>
          </a:prstGeom>
          <a:noFill/>
        </p:spPr>
        <p:txBody>
          <a:bodyPr wrap="square" rtlCol="0">
            <a:spAutoFit/>
          </a:bodyPr>
          <a:lstStyle/>
          <a:p>
            <a:r>
              <a:rPr lang="en-US" sz="1050">
                <a:latin typeface="Raleway" pitchFamily="2" charset="77"/>
              </a:rPr>
              <a:t>Sistema a Diseñar</a:t>
            </a:r>
          </a:p>
        </p:txBody>
      </p:sp>
      <p:sp>
        <p:nvSpPr>
          <p:cNvPr id="9" name="TextBox 18">
            <a:extLst>
              <a:ext uri="{FF2B5EF4-FFF2-40B4-BE49-F238E27FC236}">
                <a16:creationId xmlns:a16="http://schemas.microsoft.com/office/drawing/2014/main" id="{A1800E26-D9D3-C8A4-A279-5D59908AC863}"/>
              </a:ext>
            </a:extLst>
          </p:cNvPr>
          <p:cNvSpPr txBox="1"/>
          <p:nvPr/>
        </p:nvSpPr>
        <p:spPr>
          <a:xfrm>
            <a:off x="10787018" y="4523703"/>
            <a:ext cx="720904" cy="253916"/>
          </a:xfrm>
          <a:prstGeom prst="rect">
            <a:avLst/>
          </a:prstGeom>
          <a:noFill/>
        </p:spPr>
        <p:txBody>
          <a:bodyPr wrap="square" rtlCol="0">
            <a:spAutoFit/>
          </a:bodyPr>
          <a:lstStyle/>
          <a:p>
            <a:r>
              <a:rPr lang="en-US" sz="1050">
                <a:latin typeface="Raleway" pitchFamily="2" charset="77"/>
              </a:rPr>
              <a:t>Actor</a:t>
            </a:r>
          </a:p>
        </p:txBody>
      </p:sp>
      <p:pic>
        <p:nvPicPr>
          <p:cNvPr id="10" name="Imagen 9">
            <a:extLst>
              <a:ext uri="{FF2B5EF4-FFF2-40B4-BE49-F238E27FC236}">
                <a16:creationId xmlns:a16="http://schemas.microsoft.com/office/drawing/2014/main" id="{ABE6CACA-E088-85A5-53D1-F8DA96931CF8}"/>
              </a:ext>
            </a:extLst>
          </p:cNvPr>
          <p:cNvPicPr>
            <a:picLocks noChangeAspect="1"/>
          </p:cNvPicPr>
          <p:nvPr/>
        </p:nvPicPr>
        <p:blipFill>
          <a:blip r:embed="rId4"/>
          <a:stretch>
            <a:fillRect/>
          </a:stretch>
        </p:blipFill>
        <p:spPr>
          <a:xfrm>
            <a:off x="2096218" y="1824989"/>
            <a:ext cx="6493817" cy="4203025"/>
          </a:xfrm>
          <a:prstGeom prst="rect">
            <a:avLst/>
          </a:prstGeom>
        </p:spPr>
      </p:pic>
    </p:spTree>
    <p:extLst>
      <p:ext uri="{BB962C8B-B14F-4D97-AF65-F5344CB8AC3E}">
        <p14:creationId xmlns:p14="http://schemas.microsoft.com/office/powerpoint/2010/main" val="206862236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a:extLst>
              <a:ext uri="{FF2B5EF4-FFF2-40B4-BE49-F238E27FC236}">
                <a16:creationId xmlns:a16="http://schemas.microsoft.com/office/drawing/2014/main" id="{2E1A56A6-5B11-999A-09FC-E0BB673EA02A}"/>
              </a:ext>
            </a:extLst>
          </p:cNvPr>
          <p:cNvSpPr txBox="1">
            <a:spLocks/>
          </p:cNvSpPr>
          <p:nvPr/>
        </p:nvSpPr>
        <p:spPr>
          <a:xfrm>
            <a:off x="0" y="95889"/>
            <a:ext cx="12192000" cy="822251"/>
          </a:xfrm>
          <a:prstGeom prst="rect">
            <a:avLst/>
          </a:prstGeom>
        </p:spPr>
        <p:txBody>
          <a:bodyPr vert="horz" lIns="91440" tIns="45720" rIns="91440" bIns="45720" rtlCol="0" anchor="b">
            <a:normAutofit fontScale="9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CO" sz="4800" b="1">
                <a:latin typeface="Raleway" pitchFamily="2" charset="77"/>
              </a:rPr>
              <a:t>Visión de arquitectura</a:t>
            </a:r>
          </a:p>
          <a:p>
            <a:r>
              <a:rPr lang="es-CO" sz="1900">
                <a:latin typeface="Raleway" pitchFamily="2" charset="77"/>
              </a:rPr>
              <a:t>Modelo de Contexto</a:t>
            </a:r>
          </a:p>
        </p:txBody>
      </p:sp>
      <p:pic>
        <p:nvPicPr>
          <p:cNvPr id="15" name="Imagen 14">
            <a:extLst>
              <a:ext uri="{FF2B5EF4-FFF2-40B4-BE49-F238E27FC236}">
                <a16:creationId xmlns:a16="http://schemas.microsoft.com/office/drawing/2014/main" id="{9115B8F1-7EA6-8BEB-3187-CDFE8926171A}"/>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11004236" y="6447885"/>
            <a:ext cx="1187764" cy="410115"/>
          </a:xfrm>
          <a:prstGeom prst="rect">
            <a:avLst/>
          </a:prstGeom>
        </p:spPr>
      </p:pic>
      <p:sp>
        <p:nvSpPr>
          <p:cNvPr id="3" name="Marcador de contenido 2">
            <a:extLst>
              <a:ext uri="{FF2B5EF4-FFF2-40B4-BE49-F238E27FC236}">
                <a16:creationId xmlns:a16="http://schemas.microsoft.com/office/drawing/2014/main" id="{68759256-07FA-C4C8-154A-E7502AEF848B}"/>
              </a:ext>
            </a:extLst>
          </p:cNvPr>
          <p:cNvSpPr txBox="1">
            <a:spLocks/>
          </p:cNvSpPr>
          <p:nvPr/>
        </p:nvSpPr>
        <p:spPr>
          <a:xfrm>
            <a:off x="708836" y="1791587"/>
            <a:ext cx="9725248" cy="1637413"/>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endParaRPr lang="es-CO" sz="1800">
              <a:latin typeface="Raleway" pitchFamily="2" charset="77"/>
              <a:cs typeface="Arial" panose="020B0604020202020204"/>
            </a:endParaRPr>
          </a:p>
        </p:txBody>
      </p:sp>
      <p:graphicFrame>
        <p:nvGraphicFramePr>
          <p:cNvPr id="7" name="Tabla 7">
            <a:extLst>
              <a:ext uri="{FF2B5EF4-FFF2-40B4-BE49-F238E27FC236}">
                <a16:creationId xmlns:a16="http://schemas.microsoft.com/office/drawing/2014/main" id="{6DDC55FE-21FF-E798-1C79-1E1B19C7E452}"/>
              </a:ext>
            </a:extLst>
          </p:cNvPr>
          <p:cNvGraphicFramePr>
            <a:graphicFrameLocks noGrp="1"/>
          </p:cNvGraphicFramePr>
          <p:nvPr>
            <p:extLst>
              <p:ext uri="{D42A27DB-BD31-4B8C-83A1-F6EECF244321}">
                <p14:modId xmlns:p14="http://schemas.microsoft.com/office/powerpoint/2010/main" val="2957720607"/>
              </p:ext>
            </p:extLst>
          </p:nvPr>
        </p:nvGraphicFramePr>
        <p:xfrm>
          <a:off x="485554" y="918140"/>
          <a:ext cx="11245701" cy="5524481"/>
        </p:xfrm>
        <a:graphic>
          <a:graphicData uri="http://schemas.openxmlformats.org/drawingml/2006/table">
            <a:tbl>
              <a:tblPr bandRow="1">
                <a:tableStyleId>{F5AB1C69-6EDB-4FF4-983F-18BD219EF322}</a:tableStyleId>
              </a:tblPr>
              <a:tblGrid>
                <a:gridCol w="990367">
                  <a:extLst>
                    <a:ext uri="{9D8B030D-6E8A-4147-A177-3AD203B41FA5}">
                      <a16:colId xmlns:a16="http://schemas.microsoft.com/office/drawing/2014/main" val="3293761650"/>
                    </a:ext>
                  </a:extLst>
                </a:gridCol>
                <a:gridCol w="2608989">
                  <a:extLst>
                    <a:ext uri="{9D8B030D-6E8A-4147-A177-3AD203B41FA5}">
                      <a16:colId xmlns:a16="http://schemas.microsoft.com/office/drawing/2014/main" val="2228959084"/>
                    </a:ext>
                  </a:extLst>
                </a:gridCol>
                <a:gridCol w="544485">
                  <a:extLst>
                    <a:ext uri="{9D8B030D-6E8A-4147-A177-3AD203B41FA5}">
                      <a16:colId xmlns:a16="http://schemas.microsoft.com/office/drawing/2014/main" val="717483703"/>
                    </a:ext>
                  </a:extLst>
                </a:gridCol>
                <a:gridCol w="938886">
                  <a:extLst>
                    <a:ext uri="{9D8B030D-6E8A-4147-A177-3AD203B41FA5}">
                      <a16:colId xmlns:a16="http://schemas.microsoft.com/office/drawing/2014/main" val="416968729"/>
                    </a:ext>
                  </a:extLst>
                </a:gridCol>
                <a:gridCol w="953021">
                  <a:extLst>
                    <a:ext uri="{9D8B030D-6E8A-4147-A177-3AD203B41FA5}">
                      <a16:colId xmlns:a16="http://schemas.microsoft.com/office/drawing/2014/main" val="2598274751"/>
                    </a:ext>
                  </a:extLst>
                </a:gridCol>
                <a:gridCol w="2251935">
                  <a:extLst>
                    <a:ext uri="{9D8B030D-6E8A-4147-A177-3AD203B41FA5}">
                      <a16:colId xmlns:a16="http://schemas.microsoft.com/office/drawing/2014/main" val="1506731670"/>
                    </a:ext>
                  </a:extLst>
                </a:gridCol>
                <a:gridCol w="913583">
                  <a:extLst>
                    <a:ext uri="{9D8B030D-6E8A-4147-A177-3AD203B41FA5}">
                      <a16:colId xmlns:a16="http://schemas.microsoft.com/office/drawing/2014/main" val="1997503074"/>
                    </a:ext>
                  </a:extLst>
                </a:gridCol>
                <a:gridCol w="663154">
                  <a:extLst>
                    <a:ext uri="{9D8B030D-6E8A-4147-A177-3AD203B41FA5}">
                      <a16:colId xmlns:a16="http://schemas.microsoft.com/office/drawing/2014/main" val="1273509751"/>
                    </a:ext>
                  </a:extLst>
                </a:gridCol>
                <a:gridCol w="1381281">
                  <a:extLst>
                    <a:ext uri="{9D8B030D-6E8A-4147-A177-3AD203B41FA5}">
                      <a16:colId xmlns:a16="http://schemas.microsoft.com/office/drawing/2014/main" val="2602127082"/>
                    </a:ext>
                  </a:extLst>
                </a:gridCol>
              </a:tblGrid>
              <a:tr h="279795">
                <a:tc>
                  <a:txBody>
                    <a:bodyPr/>
                    <a:lstStyle/>
                    <a:p>
                      <a:pPr algn="l"/>
                      <a:r>
                        <a:rPr lang="es-CO" sz="1000" b="1">
                          <a:latin typeface="Raleway" pitchFamily="2" charset="77"/>
                          <a:cs typeface="Raanana" pitchFamily="2" charset="-79"/>
                        </a:rPr>
                        <a:t>Proyecto:</a:t>
                      </a:r>
                    </a:p>
                  </a:txBody>
                  <a:tcPr anchor="ctr">
                    <a:solidFill>
                      <a:schemeClr val="bg2"/>
                    </a:solidFill>
                  </a:tcPr>
                </a:tc>
                <a:tc>
                  <a:txBody>
                    <a:bodyPr/>
                    <a:lstStyle/>
                    <a:p>
                      <a:r>
                        <a:rPr lang="es-CO" sz="1000">
                          <a:latin typeface="Raleway" pitchFamily="2" charset="77"/>
                          <a:cs typeface="Raanana" pitchFamily="2" charset="-79"/>
                        </a:rPr>
                        <a:t>Fotografía Imperial</a:t>
                      </a:r>
                    </a:p>
                  </a:txBody>
                  <a:tcPr anchor="ctr">
                    <a:solidFill>
                      <a:schemeClr val="bg2"/>
                    </a:solidFill>
                  </a:tcPr>
                </a:tc>
                <a:tc>
                  <a:txBody>
                    <a:bodyPr/>
                    <a:lstStyle/>
                    <a:p>
                      <a:r>
                        <a:rPr lang="es-CO" sz="1000" b="1">
                          <a:latin typeface="Raleway" pitchFamily="2" charset="77"/>
                          <a:cs typeface="Raanana" pitchFamily="2" charset="-79"/>
                        </a:rPr>
                        <a:t>ID:</a:t>
                      </a:r>
                    </a:p>
                  </a:txBody>
                  <a:tcPr anchor="ctr">
                    <a:solidFill>
                      <a:schemeClr val="bg2"/>
                    </a:solidFill>
                  </a:tcPr>
                </a:tc>
                <a:tc>
                  <a:txBody>
                    <a:bodyPr/>
                    <a:lstStyle/>
                    <a:p>
                      <a:r>
                        <a:rPr lang="es-CO" sz="1000">
                          <a:latin typeface="Raleway" pitchFamily="2" charset="77"/>
                          <a:cs typeface="Raanana" pitchFamily="2" charset="-79"/>
                        </a:rPr>
                        <a:t>VA-001</a:t>
                      </a:r>
                    </a:p>
                  </a:txBody>
                  <a:tcPr anchor="ctr">
                    <a:solidFill>
                      <a:schemeClr val="bg2"/>
                    </a:solidFill>
                  </a:tcPr>
                </a:tc>
                <a:tc>
                  <a:txBody>
                    <a:bodyPr/>
                    <a:lstStyle/>
                    <a:p>
                      <a:r>
                        <a:rPr lang="es-CO" sz="1000" b="1">
                          <a:latin typeface="Raleway" pitchFamily="2" charset="77"/>
                          <a:cs typeface="Raanana" pitchFamily="2" charset="-79"/>
                        </a:rPr>
                        <a:t>Elaboración:</a:t>
                      </a:r>
                    </a:p>
                  </a:txBody>
                  <a:tcPr anchor="ctr">
                    <a:solidFill>
                      <a:schemeClr val="bg2"/>
                    </a:solidFill>
                  </a:tcPr>
                </a:tc>
                <a:tc>
                  <a:txBody>
                    <a:bodyPr/>
                    <a:lstStyle/>
                    <a:p>
                      <a:r>
                        <a:rPr lang="es-CO" sz="1000">
                          <a:latin typeface="Raleway" pitchFamily="2" charset="77"/>
                          <a:cs typeface="Raanana" pitchFamily="2" charset="-79"/>
                        </a:rPr>
                        <a:t>Wilson Calvo Alvarez</a:t>
                      </a:r>
                    </a:p>
                  </a:txBody>
                  <a:tcPr anchor="ctr">
                    <a:solidFill>
                      <a:schemeClr val="bg2"/>
                    </a:solidFill>
                  </a:tcPr>
                </a:tc>
                <a:tc>
                  <a:txBody>
                    <a:bodyPr/>
                    <a:lstStyle/>
                    <a:p>
                      <a:r>
                        <a:rPr lang="es-CO" sz="1000" b="1">
                          <a:latin typeface="Raleway" pitchFamily="2" charset="77"/>
                          <a:cs typeface="Raanana" pitchFamily="2" charset="-79"/>
                        </a:rPr>
                        <a:t>Versión:</a:t>
                      </a:r>
                    </a:p>
                  </a:txBody>
                  <a:tcPr anchor="ctr">
                    <a:solidFill>
                      <a:schemeClr val="bg2"/>
                    </a:solidFill>
                  </a:tcPr>
                </a:tc>
                <a:tc>
                  <a:txBody>
                    <a:bodyPr/>
                    <a:lstStyle/>
                    <a:p>
                      <a:r>
                        <a:rPr lang="es-CO" sz="1000">
                          <a:latin typeface="Raleway" pitchFamily="2" charset="77"/>
                          <a:cs typeface="Raanana" pitchFamily="2" charset="-79"/>
                        </a:rPr>
                        <a:t>1.0</a:t>
                      </a:r>
                    </a:p>
                  </a:txBody>
                  <a:tcPr anchor="ctr">
                    <a:solidFill>
                      <a:schemeClr val="bg2"/>
                    </a:solidFill>
                  </a:tcPr>
                </a:tc>
                <a:tc rowSpan="2">
                  <a:txBody>
                    <a:bodyPr/>
                    <a:lstStyle/>
                    <a:p>
                      <a:pPr algn="ctr"/>
                      <a:r>
                        <a:rPr lang="es-CO" sz="1000" b="1">
                          <a:latin typeface="Raleway" pitchFamily="2" charset="77"/>
                          <a:cs typeface="Raanana" pitchFamily="2" charset="-79"/>
                        </a:rPr>
                        <a:t>Convenciones</a:t>
                      </a:r>
                    </a:p>
                  </a:txBody>
                  <a:tcPr anchor="ctr">
                    <a:lnB w="12700" cap="flat" cmpd="sng" algn="ctr">
                      <a:solidFill>
                        <a:schemeClr val="bg1">
                          <a:lumMod val="85000"/>
                        </a:schemeClr>
                      </a:solidFill>
                      <a:prstDash val="solid"/>
                      <a:round/>
                      <a:headEnd type="none" w="med" len="med"/>
                      <a:tailEnd type="none" w="med" len="med"/>
                    </a:lnB>
                    <a:solidFill>
                      <a:schemeClr val="bg2"/>
                    </a:solidFill>
                  </a:tcPr>
                </a:tc>
                <a:extLst>
                  <a:ext uri="{0D108BD9-81ED-4DB2-BD59-A6C34878D82A}">
                    <a16:rowId xmlns:a16="http://schemas.microsoft.com/office/drawing/2014/main" val="1898597382"/>
                  </a:ext>
                </a:extLst>
              </a:tr>
              <a:tr h="276446">
                <a:tc>
                  <a:txBody>
                    <a:bodyPr/>
                    <a:lstStyle/>
                    <a:p>
                      <a:r>
                        <a:rPr lang="es-CO" sz="1000" b="1">
                          <a:latin typeface="Raleway" pitchFamily="2" charset="77"/>
                          <a:cs typeface="Raanana" pitchFamily="2" charset="-79"/>
                        </a:rPr>
                        <a:t>Vista:</a:t>
                      </a:r>
                    </a:p>
                  </a:txBody>
                  <a:tcPr anchor="ctr">
                    <a:lnB w="12700" cap="flat" cmpd="sng" algn="ctr">
                      <a:solidFill>
                        <a:schemeClr val="bg1">
                          <a:lumMod val="85000"/>
                        </a:schemeClr>
                      </a:solidFill>
                      <a:prstDash val="solid"/>
                      <a:round/>
                      <a:headEnd type="none" w="med" len="med"/>
                      <a:tailEnd type="none" w="med" len="med"/>
                    </a:lnB>
                    <a:solidFill>
                      <a:schemeClr val="bg2"/>
                    </a:solidFill>
                  </a:tcPr>
                </a:tc>
                <a:tc gridSpan="2">
                  <a:txBody>
                    <a:bodyPr/>
                    <a:lstStyle/>
                    <a:p>
                      <a:r>
                        <a:rPr lang="es-CO" sz="1000">
                          <a:latin typeface="Raleway" pitchFamily="2" charset="77"/>
                          <a:cs typeface="Raanana" pitchFamily="2" charset="-79"/>
                        </a:rPr>
                        <a:t>Contexto</a:t>
                      </a:r>
                    </a:p>
                  </a:txBody>
                  <a:tcPr anchor="ctr">
                    <a:lnB w="12700" cap="flat" cmpd="sng" algn="ctr">
                      <a:solidFill>
                        <a:schemeClr val="bg1">
                          <a:lumMod val="85000"/>
                        </a:schemeClr>
                      </a:solidFill>
                      <a:prstDash val="solid"/>
                      <a:round/>
                      <a:headEnd type="none" w="med" len="med"/>
                      <a:tailEnd type="none" w="med" len="med"/>
                    </a:lnB>
                    <a:solidFill>
                      <a:schemeClr val="bg2"/>
                    </a:solidFill>
                  </a:tcPr>
                </a:tc>
                <a:tc hMerge="1">
                  <a:txBody>
                    <a:bodyPr/>
                    <a:lstStyle/>
                    <a:p>
                      <a:endParaRPr lang="es-CO" sz="1000">
                        <a:latin typeface="Raleway" pitchFamily="2" charset="77"/>
                        <a:cs typeface="Raanana" pitchFamily="2" charset="-79"/>
                      </a:endParaRPr>
                    </a:p>
                  </a:txBody>
                  <a:tcPr/>
                </a:tc>
                <a:tc>
                  <a:txBody>
                    <a:bodyPr/>
                    <a:lstStyle/>
                    <a:p>
                      <a:r>
                        <a:rPr lang="es-CO" sz="1000" b="1">
                          <a:latin typeface="Raleway" pitchFamily="2" charset="77"/>
                          <a:cs typeface="Raanana" pitchFamily="2" charset="-79"/>
                        </a:rPr>
                        <a:t>Modelo:</a:t>
                      </a:r>
                    </a:p>
                  </a:txBody>
                  <a:tcPr anchor="ctr">
                    <a:lnB w="12700" cap="flat" cmpd="sng" algn="ctr">
                      <a:solidFill>
                        <a:schemeClr val="bg1">
                          <a:lumMod val="85000"/>
                        </a:schemeClr>
                      </a:solidFill>
                      <a:prstDash val="solid"/>
                      <a:round/>
                      <a:headEnd type="none" w="med" len="med"/>
                      <a:tailEnd type="none" w="med" len="med"/>
                    </a:lnB>
                    <a:solidFill>
                      <a:schemeClr val="bg2"/>
                    </a:solidFill>
                  </a:tcPr>
                </a:tc>
                <a:tc gridSpan="2">
                  <a:txBody>
                    <a:bodyPr/>
                    <a:lstStyle/>
                    <a:p>
                      <a:r>
                        <a:rPr lang="es-CO" sz="1000">
                          <a:latin typeface="Raleway" pitchFamily="2" charset="77"/>
                          <a:cs typeface="Raanana" pitchFamily="2" charset="-79"/>
                        </a:rPr>
                        <a:t>Contexto</a:t>
                      </a:r>
                    </a:p>
                  </a:txBody>
                  <a:tcPr anchor="ctr">
                    <a:lnB w="12700" cap="flat" cmpd="sng" algn="ctr">
                      <a:solidFill>
                        <a:schemeClr val="bg1">
                          <a:lumMod val="85000"/>
                        </a:schemeClr>
                      </a:solidFill>
                      <a:prstDash val="solid"/>
                      <a:round/>
                      <a:headEnd type="none" w="med" len="med"/>
                      <a:tailEnd type="none" w="med" len="med"/>
                    </a:lnB>
                    <a:solidFill>
                      <a:schemeClr val="bg2"/>
                    </a:solidFill>
                  </a:tcPr>
                </a:tc>
                <a:tc hMerge="1">
                  <a:txBody>
                    <a:bodyPr/>
                    <a:lstStyle/>
                    <a:p>
                      <a:endParaRPr lang="es-CO" sz="1000">
                        <a:latin typeface="Raleway" pitchFamily="2" charset="77"/>
                        <a:cs typeface="Raanana" pitchFamily="2" charset="-79"/>
                      </a:endParaRPr>
                    </a:p>
                  </a:txBody>
                  <a:tcPr anchor="ctr"/>
                </a:tc>
                <a:tc>
                  <a:txBody>
                    <a:bodyPr/>
                    <a:lstStyle/>
                    <a:p>
                      <a:r>
                        <a:rPr lang="es-CO" sz="1000" b="1">
                          <a:latin typeface="Raleway" pitchFamily="2" charset="77"/>
                          <a:cs typeface="Raanana" pitchFamily="2" charset="-79"/>
                        </a:rPr>
                        <a:t>Notación:</a:t>
                      </a:r>
                    </a:p>
                  </a:txBody>
                  <a:tcPr anchor="ctr">
                    <a:lnB w="12700" cap="flat" cmpd="sng" algn="ctr">
                      <a:solidFill>
                        <a:schemeClr val="bg1">
                          <a:lumMod val="85000"/>
                        </a:schemeClr>
                      </a:solidFill>
                      <a:prstDash val="solid"/>
                      <a:round/>
                      <a:headEnd type="none" w="med" len="med"/>
                      <a:tailEnd type="none" w="med" len="med"/>
                    </a:lnB>
                    <a:solidFill>
                      <a:schemeClr val="bg2"/>
                    </a:solidFill>
                  </a:tcPr>
                </a:tc>
                <a:tc>
                  <a:txBody>
                    <a:bodyPr/>
                    <a:lstStyle/>
                    <a:p>
                      <a:r>
                        <a:rPr lang="es-CO" sz="1000">
                          <a:latin typeface="Raleway" pitchFamily="2" charset="77"/>
                          <a:cs typeface="Raanana" pitchFamily="2" charset="-79"/>
                        </a:rPr>
                        <a:t>C4</a:t>
                      </a:r>
                    </a:p>
                  </a:txBody>
                  <a:tcPr anchor="ctr">
                    <a:lnB w="12700" cap="flat" cmpd="sng" algn="ctr">
                      <a:solidFill>
                        <a:schemeClr val="bg1">
                          <a:lumMod val="85000"/>
                        </a:schemeClr>
                      </a:solidFill>
                      <a:prstDash val="solid"/>
                      <a:round/>
                      <a:headEnd type="none" w="med" len="med"/>
                      <a:tailEnd type="none" w="med" len="med"/>
                    </a:lnB>
                    <a:solidFill>
                      <a:schemeClr val="bg2"/>
                    </a:solidFill>
                  </a:tcPr>
                </a:tc>
                <a:tc vMerge="1">
                  <a:txBody>
                    <a:bodyPr/>
                    <a:lstStyle/>
                    <a:p>
                      <a:endParaRPr lang="es-CO" sz="1000">
                        <a:latin typeface="Raleway" pitchFamily="2" charset="77"/>
                        <a:cs typeface="Raanana" pitchFamily="2" charset="-79"/>
                      </a:endParaRPr>
                    </a:p>
                  </a:txBody>
                  <a:tcPr/>
                </a:tc>
                <a:extLst>
                  <a:ext uri="{0D108BD9-81ED-4DB2-BD59-A6C34878D82A}">
                    <a16:rowId xmlns:a16="http://schemas.microsoft.com/office/drawing/2014/main" val="4245830454"/>
                  </a:ext>
                </a:extLst>
              </a:tr>
              <a:tr h="1767944">
                <a:tc gridSpan="8">
                  <a:txBody>
                    <a:bodyPr/>
                    <a:lstStyle/>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hMerge="1">
                  <a:txBody>
                    <a:bodyPr/>
                    <a:lstStyle/>
                    <a:p>
                      <a:endParaRPr lang="es-CO" sz="1000">
                        <a:latin typeface="Raleway" pitchFamily="2" charset="77"/>
                        <a:cs typeface="Raanana" pitchFamily="2" charset="-79"/>
                      </a:endParaRPr>
                    </a:p>
                  </a:txBody>
                  <a:tcPr anchor="ctr">
                    <a:solidFill>
                      <a:schemeClr val="bg1"/>
                    </a:solidFill>
                  </a:tcPr>
                </a:tc>
                <a:tc hMerge="1">
                  <a:txBody>
                    <a:bodyPr/>
                    <a:lstStyle/>
                    <a:p>
                      <a:endParaRPr lang="es-CO"/>
                    </a:p>
                  </a:txBody>
                  <a:tcPr/>
                </a:tc>
                <a:tc hMerge="1">
                  <a:txBody>
                    <a:bodyPr/>
                    <a:lstStyle/>
                    <a:p>
                      <a:endParaRPr lang="es-CO" sz="1000" b="1">
                        <a:latin typeface="Raleway" pitchFamily="2" charset="77"/>
                        <a:cs typeface="Raanana" pitchFamily="2" charset="-79"/>
                      </a:endParaRPr>
                    </a:p>
                  </a:txBody>
                  <a:tcPr anchor="ctr">
                    <a:solidFill>
                      <a:schemeClr val="bg1"/>
                    </a:solidFill>
                  </a:tcPr>
                </a:tc>
                <a:tc hMerge="1">
                  <a:txBody>
                    <a:bodyPr/>
                    <a:lstStyle/>
                    <a:p>
                      <a:endParaRPr lang="es-CO" sz="1000">
                        <a:latin typeface="Raleway" pitchFamily="2" charset="77"/>
                        <a:cs typeface="Raanana" pitchFamily="2" charset="-79"/>
                      </a:endParaRPr>
                    </a:p>
                  </a:txBody>
                  <a:tcPr anchor="ctr">
                    <a:solidFill>
                      <a:schemeClr val="bg1"/>
                    </a:solidFill>
                  </a:tcPr>
                </a:tc>
                <a:tc hMerge="1">
                  <a:txBody>
                    <a:bodyPr/>
                    <a:lstStyle/>
                    <a:p>
                      <a:endParaRPr lang="es-CO"/>
                    </a:p>
                  </a:txBody>
                  <a:tcPr/>
                </a:tc>
                <a:tc hMerge="1">
                  <a:txBody>
                    <a:bodyPr/>
                    <a:lstStyle/>
                    <a:p>
                      <a:endParaRPr lang="es-CO" sz="1000" b="1">
                        <a:latin typeface="Raleway" pitchFamily="2" charset="77"/>
                        <a:cs typeface="Raanana" pitchFamily="2" charset="-79"/>
                      </a:endParaRPr>
                    </a:p>
                  </a:txBody>
                  <a:tcPr anchor="ctr">
                    <a:solidFill>
                      <a:schemeClr val="bg1"/>
                    </a:solidFill>
                  </a:tcPr>
                </a:tc>
                <a:tc hMerge="1">
                  <a:txBody>
                    <a:bodyPr/>
                    <a:lstStyle/>
                    <a:p>
                      <a:endParaRPr lang="es-CO" sz="1000">
                        <a:latin typeface="Raleway" pitchFamily="2" charset="77"/>
                        <a:cs typeface="Raanana" pitchFamily="2" charset="-79"/>
                      </a:endParaRPr>
                    </a:p>
                  </a:txBody>
                  <a:tcPr anchor="ctr">
                    <a:solidFill>
                      <a:schemeClr val="bg1"/>
                    </a:solidFill>
                  </a:tcPr>
                </a:tc>
                <a:tc>
                  <a:txBody>
                    <a:bodyPr/>
                    <a:lstStyle/>
                    <a:p>
                      <a:pPr algn="ctr"/>
                      <a:endParaRPr lang="es-CO" sz="1000" b="1">
                        <a:latin typeface="Raleway" pitchFamily="2" charset="77"/>
                        <a:cs typeface="Raanana" pitchFamily="2" charset="-79"/>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390302365"/>
                  </a:ext>
                </a:extLst>
              </a:tr>
            </a:tbl>
          </a:graphicData>
        </a:graphic>
      </p:graphicFrame>
      <p:pic>
        <p:nvPicPr>
          <p:cNvPr id="12" name="Imagen 11">
            <a:extLst>
              <a:ext uri="{FF2B5EF4-FFF2-40B4-BE49-F238E27FC236}">
                <a16:creationId xmlns:a16="http://schemas.microsoft.com/office/drawing/2014/main" id="{EB9CF912-6673-3961-980D-A1A69597A085}"/>
              </a:ext>
            </a:extLst>
          </p:cNvPr>
          <p:cNvPicPr>
            <a:picLocks noChangeAspect="1"/>
          </p:cNvPicPr>
          <p:nvPr/>
        </p:nvPicPr>
        <p:blipFill>
          <a:blip r:embed="rId3"/>
          <a:stretch>
            <a:fillRect/>
          </a:stretch>
        </p:blipFill>
        <p:spPr>
          <a:xfrm>
            <a:off x="3502324" y="1740391"/>
            <a:ext cx="4300864" cy="4573252"/>
          </a:xfrm>
          <a:prstGeom prst="rect">
            <a:avLst/>
          </a:prstGeom>
        </p:spPr>
      </p:pic>
    </p:spTree>
    <p:extLst>
      <p:ext uri="{BB962C8B-B14F-4D97-AF65-F5344CB8AC3E}">
        <p14:creationId xmlns:p14="http://schemas.microsoft.com/office/powerpoint/2010/main" val="269923118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a:extLst>
              <a:ext uri="{FF2B5EF4-FFF2-40B4-BE49-F238E27FC236}">
                <a16:creationId xmlns:a16="http://schemas.microsoft.com/office/drawing/2014/main" id="{2E1A56A6-5B11-999A-09FC-E0BB673EA02A}"/>
              </a:ext>
            </a:extLst>
          </p:cNvPr>
          <p:cNvSpPr txBox="1">
            <a:spLocks/>
          </p:cNvSpPr>
          <p:nvPr/>
        </p:nvSpPr>
        <p:spPr>
          <a:xfrm>
            <a:off x="0" y="95889"/>
            <a:ext cx="12192000" cy="822251"/>
          </a:xfrm>
          <a:prstGeom prst="rect">
            <a:avLst/>
          </a:prstGeom>
        </p:spPr>
        <p:txBody>
          <a:bodyPr vert="horz" lIns="91440" tIns="45720" rIns="91440" bIns="45720" rtlCol="0" anchor="b">
            <a:normAutofit fontScale="9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CO" sz="4800" b="1">
                <a:latin typeface="Raleway" pitchFamily="2" charset="77"/>
              </a:rPr>
              <a:t>Visión de arquitectura</a:t>
            </a:r>
          </a:p>
          <a:p>
            <a:r>
              <a:rPr lang="es-CO" sz="1900">
                <a:latin typeface="Raleway" pitchFamily="2" charset="77"/>
              </a:rPr>
              <a:t>Modelo de Dominio</a:t>
            </a:r>
          </a:p>
        </p:txBody>
      </p:sp>
      <p:pic>
        <p:nvPicPr>
          <p:cNvPr id="15" name="Imagen 14">
            <a:extLst>
              <a:ext uri="{FF2B5EF4-FFF2-40B4-BE49-F238E27FC236}">
                <a16:creationId xmlns:a16="http://schemas.microsoft.com/office/drawing/2014/main" id="{9115B8F1-7EA6-8BEB-3187-CDFE8926171A}"/>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11004236" y="6447885"/>
            <a:ext cx="1187764" cy="410115"/>
          </a:xfrm>
          <a:prstGeom prst="rect">
            <a:avLst/>
          </a:prstGeom>
        </p:spPr>
      </p:pic>
      <p:sp>
        <p:nvSpPr>
          <p:cNvPr id="3" name="Marcador de contenido 2">
            <a:extLst>
              <a:ext uri="{FF2B5EF4-FFF2-40B4-BE49-F238E27FC236}">
                <a16:creationId xmlns:a16="http://schemas.microsoft.com/office/drawing/2014/main" id="{68759256-07FA-C4C8-154A-E7502AEF848B}"/>
              </a:ext>
            </a:extLst>
          </p:cNvPr>
          <p:cNvSpPr txBox="1">
            <a:spLocks/>
          </p:cNvSpPr>
          <p:nvPr/>
        </p:nvSpPr>
        <p:spPr>
          <a:xfrm>
            <a:off x="708836" y="1791587"/>
            <a:ext cx="9725248" cy="1637413"/>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endParaRPr lang="es-CO" sz="1800">
              <a:latin typeface="Raleway" pitchFamily="2" charset="77"/>
              <a:cs typeface="Arial" panose="020B0604020202020204"/>
            </a:endParaRPr>
          </a:p>
        </p:txBody>
      </p:sp>
      <p:graphicFrame>
        <p:nvGraphicFramePr>
          <p:cNvPr id="7" name="Tabla 7">
            <a:extLst>
              <a:ext uri="{FF2B5EF4-FFF2-40B4-BE49-F238E27FC236}">
                <a16:creationId xmlns:a16="http://schemas.microsoft.com/office/drawing/2014/main" id="{6DDC55FE-21FF-E798-1C79-1E1B19C7E452}"/>
              </a:ext>
            </a:extLst>
          </p:cNvPr>
          <p:cNvGraphicFramePr>
            <a:graphicFrameLocks noGrp="1"/>
          </p:cNvGraphicFramePr>
          <p:nvPr>
            <p:extLst>
              <p:ext uri="{D42A27DB-BD31-4B8C-83A1-F6EECF244321}">
                <p14:modId xmlns:p14="http://schemas.microsoft.com/office/powerpoint/2010/main" val="433769329"/>
              </p:ext>
            </p:extLst>
          </p:nvPr>
        </p:nvGraphicFramePr>
        <p:xfrm>
          <a:off x="485554" y="918140"/>
          <a:ext cx="11245701" cy="5524481"/>
        </p:xfrm>
        <a:graphic>
          <a:graphicData uri="http://schemas.openxmlformats.org/drawingml/2006/table">
            <a:tbl>
              <a:tblPr bandRow="1">
                <a:tableStyleId>{F5AB1C69-6EDB-4FF4-983F-18BD219EF322}</a:tableStyleId>
              </a:tblPr>
              <a:tblGrid>
                <a:gridCol w="990367">
                  <a:extLst>
                    <a:ext uri="{9D8B030D-6E8A-4147-A177-3AD203B41FA5}">
                      <a16:colId xmlns:a16="http://schemas.microsoft.com/office/drawing/2014/main" val="3293761650"/>
                    </a:ext>
                  </a:extLst>
                </a:gridCol>
                <a:gridCol w="2608989">
                  <a:extLst>
                    <a:ext uri="{9D8B030D-6E8A-4147-A177-3AD203B41FA5}">
                      <a16:colId xmlns:a16="http://schemas.microsoft.com/office/drawing/2014/main" val="2228959084"/>
                    </a:ext>
                  </a:extLst>
                </a:gridCol>
                <a:gridCol w="544485">
                  <a:extLst>
                    <a:ext uri="{9D8B030D-6E8A-4147-A177-3AD203B41FA5}">
                      <a16:colId xmlns:a16="http://schemas.microsoft.com/office/drawing/2014/main" val="717483703"/>
                    </a:ext>
                  </a:extLst>
                </a:gridCol>
                <a:gridCol w="938886">
                  <a:extLst>
                    <a:ext uri="{9D8B030D-6E8A-4147-A177-3AD203B41FA5}">
                      <a16:colId xmlns:a16="http://schemas.microsoft.com/office/drawing/2014/main" val="416968729"/>
                    </a:ext>
                  </a:extLst>
                </a:gridCol>
                <a:gridCol w="953021">
                  <a:extLst>
                    <a:ext uri="{9D8B030D-6E8A-4147-A177-3AD203B41FA5}">
                      <a16:colId xmlns:a16="http://schemas.microsoft.com/office/drawing/2014/main" val="2598274751"/>
                    </a:ext>
                  </a:extLst>
                </a:gridCol>
                <a:gridCol w="2251935">
                  <a:extLst>
                    <a:ext uri="{9D8B030D-6E8A-4147-A177-3AD203B41FA5}">
                      <a16:colId xmlns:a16="http://schemas.microsoft.com/office/drawing/2014/main" val="1506731670"/>
                    </a:ext>
                  </a:extLst>
                </a:gridCol>
                <a:gridCol w="913583">
                  <a:extLst>
                    <a:ext uri="{9D8B030D-6E8A-4147-A177-3AD203B41FA5}">
                      <a16:colId xmlns:a16="http://schemas.microsoft.com/office/drawing/2014/main" val="1997503074"/>
                    </a:ext>
                  </a:extLst>
                </a:gridCol>
                <a:gridCol w="663154">
                  <a:extLst>
                    <a:ext uri="{9D8B030D-6E8A-4147-A177-3AD203B41FA5}">
                      <a16:colId xmlns:a16="http://schemas.microsoft.com/office/drawing/2014/main" val="1273509751"/>
                    </a:ext>
                  </a:extLst>
                </a:gridCol>
                <a:gridCol w="1381281">
                  <a:extLst>
                    <a:ext uri="{9D8B030D-6E8A-4147-A177-3AD203B41FA5}">
                      <a16:colId xmlns:a16="http://schemas.microsoft.com/office/drawing/2014/main" val="2602127082"/>
                    </a:ext>
                  </a:extLst>
                </a:gridCol>
              </a:tblGrid>
              <a:tr h="279795">
                <a:tc>
                  <a:txBody>
                    <a:bodyPr/>
                    <a:lstStyle/>
                    <a:p>
                      <a:pPr algn="l"/>
                      <a:r>
                        <a:rPr lang="es-CO" sz="1000" b="1">
                          <a:latin typeface="Raleway" pitchFamily="2" charset="77"/>
                          <a:cs typeface="Raanana" pitchFamily="2" charset="-79"/>
                        </a:rPr>
                        <a:t>Proyecto:</a:t>
                      </a:r>
                    </a:p>
                  </a:txBody>
                  <a:tcPr anchor="ctr">
                    <a:solidFill>
                      <a:schemeClr val="bg2"/>
                    </a:solidFill>
                  </a:tcPr>
                </a:tc>
                <a:tc>
                  <a:txBody>
                    <a:bodyPr/>
                    <a:lstStyle/>
                    <a:p>
                      <a:r>
                        <a:rPr lang="es-CO" sz="1000">
                          <a:latin typeface="Raleway" pitchFamily="2" charset="77"/>
                          <a:cs typeface="Raanana" pitchFamily="2" charset="-79"/>
                        </a:rPr>
                        <a:t>Fotografía Imperial</a:t>
                      </a:r>
                    </a:p>
                  </a:txBody>
                  <a:tcPr anchor="ctr">
                    <a:solidFill>
                      <a:schemeClr val="bg2"/>
                    </a:solidFill>
                  </a:tcPr>
                </a:tc>
                <a:tc>
                  <a:txBody>
                    <a:bodyPr/>
                    <a:lstStyle/>
                    <a:p>
                      <a:r>
                        <a:rPr lang="es-CO" sz="1000" b="1">
                          <a:latin typeface="Raleway" pitchFamily="2" charset="77"/>
                          <a:cs typeface="Raanana" pitchFamily="2" charset="-79"/>
                        </a:rPr>
                        <a:t>ID:</a:t>
                      </a:r>
                    </a:p>
                  </a:txBody>
                  <a:tcPr anchor="ctr">
                    <a:solidFill>
                      <a:schemeClr val="bg2"/>
                    </a:solidFill>
                  </a:tcPr>
                </a:tc>
                <a:tc>
                  <a:txBody>
                    <a:bodyPr/>
                    <a:lstStyle/>
                    <a:p>
                      <a:r>
                        <a:rPr lang="es-CO" sz="1000">
                          <a:latin typeface="Raleway" pitchFamily="2" charset="77"/>
                          <a:cs typeface="Raanana" pitchFamily="2" charset="-79"/>
                        </a:rPr>
                        <a:t>VA-002</a:t>
                      </a:r>
                    </a:p>
                  </a:txBody>
                  <a:tcPr anchor="ctr">
                    <a:solidFill>
                      <a:schemeClr val="bg2"/>
                    </a:solidFill>
                  </a:tcPr>
                </a:tc>
                <a:tc>
                  <a:txBody>
                    <a:bodyPr/>
                    <a:lstStyle/>
                    <a:p>
                      <a:r>
                        <a:rPr lang="es-CO" sz="1000" b="1">
                          <a:latin typeface="Raleway" pitchFamily="2" charset="77"/>
                          <a:cs typeface="Raanana" pitchFamily="2" charset="-79"/>
                        </a:rPr>
                        <a:t>Elaboración:</a:t>
                      </a:r>
                    </a:p>
                  </a:txBody>
                  <a:tcPr anchor="ctr">
                    <a:solidFill>
                      <a:schemeClr val="bg2"/>
                    </a:solidFill>
                  </a:tcPr>
                </a:tc>
                <a:tc>
                  <a:txBody>
                    <a:bodyPr/>
                    <a:lstStyle/>
                    <a:p>
                      <a:r>
                        <a:rPr lang="es-CO" sz="1000">
                          <a:latin typeface="Raleway" pitchFamily="2" charset="77"/>
                          <a:cs typeface="Raanana" pitchFamily="2" charset="-79"/>
                        </a:rPr>
                        <a:t>Wilson Calvo Alvarez</a:t>
                      </a:r>
                    </a:p>
                  </a:txBody>
                  <a:tcPr anchor="ctr">
                    <a:solidFill>
                      <a:schemeClr val="bg2"/>
                    </a:solidFill>
                  </a:tcPr>
                </a:tc>
                <a:tc>
                  <a:txBody>
                    <a:bodyPr/>
                    <a:lstStyle/>
                    <a:p>
                      <a:r>
                        <a:rPr lang="es-CO" sz="1000" b="1">
                          <a:latin typeface="Raleway" pitchFamily="2" charset="77"/>
                          <a:cs typeface="Raanana" pitchFamily="2" charset="-79"/>
                        </a:rPr>
                        <a:t>Versión:</a:t>
                      </a:r>
                    </a:p>
                  </a:txBody>
                  <a:tcPr anchor="ctr">
                    <a:solidFill>
                      <a:schemeClr val="bg2"/>
                    </a:solidFill>
                  </a:tcPr>
                </a:tc>
                <a:tc>
                  <a:txBody>
                    <a:bodyPr/>
                    <a:lstStyle/>
                    <a:p>
                      <a:r>
                        <a:rPr lang="es-CO" sz="1000">
                          <a:latin typeface="Raleway" pitchFamily="2" charset="77"/>
                          <a:cs typeface="Raanana" pitchFamily="2" charset="-79"/>
                        </a:rPr>
                        <a:t>1.0</a:t>
                      </a:r>
                    </a:p>
                  </a:txBody>
                  <a:tcPr anchor="ctr">
                    <a:solidFill>
                      <a:schemeClr val="bg2"/>
                    </a:solidFill>
                  </a:tcPr>
                </a:tc>
                <a:tc rowSpan="2">
                  <a:txBody>
                    <a:bodyPr/>
                    <a:lstStyle/>
                    <a:p>
                      <a:pPr algn="ctr"/>
                      <a:r>
                        <a:rPr lang="es-CO" sz="1000" b="1">
                          <a:latin typeface="Raleway" pitchFamily="2" charset="77"/>
                          <a:cs typeface="Raanana" pitchFamily="2" charset="-79"/>
                        </a:rPr>
                        <a:t>Convenciones</a:t>
                      </a:r>
                    </a:p>
                  </a:txBody>
                  <a:tcPr anchor="ctr">
                    <a:lnB w="12700" cap="flat" cmpd="sng" algn="ctr">
                      <a:solidFill>
                        <a:schemeClr val="bg1">
                          <a:lumMod val="85000"/>
                        </a:schemeClr>
                      </a:solidFill>
                      <a:prstDash val="solid"/>
                      <a:round/>
                      <a:headEnd type="none" w="med" len="med"/>
                      <a:tailEnd type="none" w="med" len="med"/>
                    </a:lnB>
                    <a:solidFill>
                      <a:schemeClr val="bg2"/>
                    </a:solidFill>
                  </a:tcPr>
                </a:tc>
                <a:extLst>
                  <a:ext uri="{0D108BD9-81ED-4DB2-BD59-A6C34878D82A}">
                    <a16:rowId xmlns:a16="http://schemas.microsoft.com/office/drawing/2014/main" val="1898597382"/>
                  </a:ext>
                </a:extLst>
              </a:tr>
              <a:tr h="276446">
                <a:tc>
                  <a:txBody>
                    <a:bodyPr/>
                    <a:lstStyle/>
                    <a:p>
                      <a:r>
                        <a:rPr lang="es-CO" sz="1000" b="1">
                          <a:latin typeface="Raleway" pitchFamily="2" charset="77"/>
                          <a:cs typeface="Raanana" pitchFamily="2" charset="-79"/>
                        </a:rPr>
                        <a:t>Vista:</a:t>
                      </a:r>
                    </a:p>
                  </a:txBody>
                  <a:tcPr anchor="ctr">
                    <a:lnB w="12700" cap="flat" cmpd="sng" algn="ctr">
                      <a:solidFill>
                        <a:schemeClr val="bg1">
                          <a:lumMod val="85000"/>
                        </a:schemeClr>
                      </a:solidFill>
                      <a:prstDash val="solid"/>
                      <a:round/>
                      <a:headEnd type="none" w="med" len="med"/>
                      <a:tailEnd type="none" w="med" len="med"/>
                    </a:lnB>
                    <a:solidFill>
                      <a:schemeClr val="bg2"/>
                    </a:solidFill>
                  </a:tcPr>
                </a:tc>
                <a:tc gridSpan="2">
                  <a:txBody>
                    <a:bodyPr/>
                    <a:lstStyle/>
                    <a:p>
                      <a:r>
                        <a:rPr lang="es-CO" sz="1000" err="1">
                          <a:latin typeface="Raleway" pitchFamily="2" charset="77"/>
                          <a:cs typeface="Raanana" pitchFamily="2" charset="-79"/>
                        </a:rPr>
                        <a:t>Múdlo</a:t>
                      </a:r>
                      <a:endParaRPr lang="es-CO" sz="1000">
                        <a:latin typeface="Raleway" pitchFamily="2" charset="77"/>
                        <a:cs typeface="Raanana" pitchFamily="2" charset="-79"/>
                      </a:endParaRPr>
                    </a:p>
                  </a:txBody>
                  <a:tcPr anchor="ctr">
                    <a:lnB w="12700" cap="flat" cmpd="sng" algn="ctr">
                      <a:solidFill>
                        <a:schemeClr val="bg1">
                          <a:lumMod val="85000"/>
                        </a:schemeClr>
                      </a:solidFill>
                      <a:prstDash val="solid"/>
                      <a:round/>
                      <a:headEnd type="none" w="med" len="med"/>
                      <a:tailEnd type="none" w="med" len="med"/>
                    </a:lnB>
                    <a:solidFill>
                      <a:schemeClr val="bg2"/>
                    </a:solidFill>
                  </a:tcPr>
                </a:tc>
                <a:tc hMerge="1">
                  <a:txBody>
                    <a:bodyPr/>
                    <a:lstStyle/>
                    <a:p>
                      <a:endParaRPr lang="es-CO" sz="1000">
                        <a:latin typeface="Raleway" pitchFamily="2" charset="77"/>
                        <a:cs typeface="Raanana" pitchFamily="2" charset="-79"/>
                      </a:endParaRPr>
                    </a:p>
                  </a:txBody>
                  <a:tcPr/>
                </a:tc>
                <a:tc>
                  <a:txBody>
                    <a:bodyPr/>
                    <a:lstStyle/>
                    <a:p>
                      <a:r>
                        <a:rPr lang="es-CO" sz="1000" b="1">
                          <a:latin typeface="Raleway" pitchFamily="2" charset="77"/>
                          <a:cs typeface="Raanana" pitchFamily="2" charset="-79"/>
                        </a:rPr>
                        <a:t>Modelo:</a:t>
                      </a:r>
                    </a:p>
                  </a:txBody>
                  <a:tcPr anchor="ctr">
                    <a:lnB w="12700" cap="flat" cmpd="sng" algn="ctr">
                      <a:solidFill>
                        <a:schemeClr val="bg1">
                          <a:lumMod val="85000"/>
                        </a:schemeClr>
                      </a:solidFill>
                      <a:prstDash val="solid"/>
                      <a:round/>
                      <a:headEnd type="none" w="med" len="med"/>
                      <a:tailEnd type="none" w="med" len="med"/>
                    </a:lnB>
                    <a:solidFill>
                      <a:schemeClr val="bg2"/>
                    </a:solidFill>
                  </a:tcPr>
                </a:tc>
                <a:tc gridSpan="2">
                  <a:txBody>
                    <a:bodyPr/>
                    <a:lstStyle/>
                    <a:p>
                      <a:r>
                        <a:rPr lang="es-CO" sz="1000">
                          <a:latin typeface="Raleway" pitchFamily="2" charset="77"/>
                          <a:cs typeface="Raanana" pitchFamily="2" charset="-79"/>
                        </a:rPr>
                        <a:t>Dominio del problema</a:t>
                      </a:r>
                    </a:p>
                  </a:txBody>
                  <a:tcPr anchor="ctr">
                    <a:lnB w="12700" cap="flat" cmpd="sng" algn="ctr">
                      <a:solidFill>
                        <a:schemeClr val="bg1">
                          <a:lumMod val="85000"/>
                        </a:schemeClr>
                      </a:solidFill>
                      <a:prstDash val="solid"/>
                      <a:round/>
                      <a:headEnd type="none" w="med" len="med"/>
                      <a:tailEnd type="none" w="med" len="med"/>
                    </a:lnB>
                    <a:solidFill>
                      <a:schemeClr val="bg2"/>
                    </a:solidFill>
                  </a:tcPr>
                </a:tc>
                <a:tc hMerge="1">
                  <a:txBody>
                    <a:bodyPr/>
                    <a:lstStyle/>
                    <a:p>
                      <a:endParaRPr lang="es-CO" sz="1000">
                        <a:latin typeface="Raleway" pitchFamily="2" charset="77"/>
                        <a:cs typeface="Raanana" pitchFamily="2" charset="-79"/>
                      </a:endParaRPr>
                    </a:p>
                  </a:txBody>
                  <a:tcPr anchor="ctr"/>
                </a:tc>
                <a:tc>
                  <a:txBody>
                    <a:bodyPr/>
                    <a:lstStyle/>
                    <a:p>
                      <a:r>
                        <a:rPr lang="es-CO" sz="1000" b="1">
                          <a:latin typeface="Raleway" pitchFamily="2" charset="77"/>
                          <a:cs typeface="Raanana" pitchFamily="2" charset="-79"/>
                        </a:rPr>
                        <a:t>Notación:</a:t>
                      </a:r>
                    </a:p>
                  </a:txBody>
                  <a:tcPr anchor="ctr">
                    <a:lnB w="12700" cap="flat" cmpd="sng" algn="ctr">
                      <a:solidFill>
                        <a:schemeClr val="bg1">
                          <a:lumMod val="85000"/>
                        </a:schemeClr>
                      </a:solidFill>
                      <a:prstDash val="solid"/>
                      <a:round/>
                      <a:headEnd type="none" w="med" len="med"/>
                      <a:tailEnd type="none" w="med" len="med"/>
                    </a:lnB>
                    <a:solidFill>
                      <a:schemeClr val="bg2"/>
                    </a:solidFill>
                  </a:tcPr>
                </a:tc>
                <a:tc>
                  <a:txBody>
                    <a:bodyPr/>
                    <a:lstStyle/>
                    <a:p>
                      <a:r>
                        <a:rPr lang="es-CO" sz="1000">
                          <a:latin typeface="Raleway" pitchFamily="2" charset="77"/>
                          <a:cs typeface="Raanana" pitchFamily="2" charset="-79"/>
                        </a:rPr>
                        <a:t>UML2.0</a:t>
                      </a:r>
                    </a:p>
                  </a:txBody>
                  <a:tcPr anchor="ctr">
                    <a:lnB w="12700" cap="flat" cmpd="sng" algn="ctr">
                      <a:solidFill>
                        <a:schemeClr val="bg1">
                          <a:lumMod val="85000"/>
                        </a:schemeClr>
                      </a:solidFill>
                      <a:prstDash val="solid"/>
                      <a:round/>
                      <a:headEnd type="none" w="med" len="med"/>
                      <a:tailEnd type="none" w="med" len="med"/>
                    </a:lnB>
                    <a:solidFill>
                      <a:schemeClr val="bg2"/>
                    </a:solidFill>
                  </a:tcPr>
                </a:tc>
                <a:tc vMerge="1">
                  <a:txBody>
                    <a:bodyPr/>
                    <a:lstStyle/>
                    <a:p>
                      <a:endParaRPr lang="es-CO" sz="1000">
                        <a:latin typeface="Raleway" pitchFamily="2" charset="77"/>
                        <a:cs typeface="Raanana" pitchFamily="2" charset="-79"/>
                      </a:endParaRPr>
                    </a:p>
                  </a:txBody>
                  <a:tcPr/>
                </a:tc>
                <a:extLst>
                  <a:ext uri="{0D108BD9-81ED-4DB2-BD59-A6C34878D82A}">
                    <a16:rowId xmlns:a16="http://schemas.microsoft.com/office/drawing/2014/main" val="4245830454"/>
                  </a:ext>
                </a:extLst>
              </a:tr>
              <a:tr h="1767944">
                <a:tc gridSpan="8">
                  <a:txBody>
                    <a:bodyPr/>
                    <a:lstStyle/>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hMerge="1">
                  <a:txBody>
                    <a:bodyPr/>
                    <a:lstStyle/>
                    <a:p>
                      <a:endParaRPr lang="es-CO" sz="1000">
                        <a:latin typeface="Raleway" pitchFamily="2" charset="77"/>
                        <a:cs typeface="Raanana" pitchFamily="2" charset="-79"/>
                      </a:endParaRPr>
                    </a:p>
                  </a:txBody>
                  <a:tcPr anchor="ctr">
                    <a:solidFill>
                      <a:schemeClr val="bg1"/>
                    </a:solidFill>
                  </a:tcPr>
                </a:tc>
                <a:tc hMerge="1">
                  <a:txBody>
                    <a:bodyPr/>
                    <a:lstStyle/>
                    <a:p>
                      <a:endParaRPr lang="es-CO"/>
                    </a:p>
                  </a:txBody>
                  <a:tcPr/>
                </a:tc>
                <a:tc hMerge="1">
                  <a:txBody>
                    <a:bodyPr/>
                    <a:lstStyle/>
                    <a:p>
                      <a:endParaRPr lang="es-CO" sz="1000" b="1">
                        <a:latin typeface="Raleway" pitchFamily="2" charset="77"/>
                        <a:cs typeface="Raanana" pitchFamily="2" charset="-79"/>
                      </a:endParaRPr>
                    </a:p>
                  </a:txBody>
                  <a:tcPr anchor="ctr">
                    <a:solidFill>
                      <a:schemeClr val="bg1"/>
                    </a:solidFill>
                  </a:tcPr>
                </a:tc>
                <a:tc hMerge="1">
                  <a:txBody>
                    <a:bodyPr/>
                    <a:lstStyle/>
                    <a:p>
                      <a:endParaRPr lang="es-CO" sz="1000">
                        <a:latin typeface="Raleway" pitchFamily="2" charset="77"/>
                        <a:cs typeface="Raanana" pitchFamily="2" charset="-79"/>
                      </a:endParaRPr>
                    </a:p>
                  </a:txBody>
                  <a:tcPr anchor="ctr">
                    <a:solidFill>
                      <a:schemeClr val="bg1"/>
                    </a:solidFill>
                  </a:tcPr>
                </a:tc>
                <a:tc hMerge="1">
                  <a:txBody>
                    <a:bodyPr/>
                    <a:lstStyle/>
                    <a:p>
                      <a:endParaRPr lang="es-CO"/>
                    </a:p>
                  </a:txBody>
                  <a:tcPr/>
                </a:tc>
                <a:tc hMerge="1">
                  <a:txBody>
                    <a:bodyPr/>
                    <a:lstStyle/>
                    <a:p>
                      <a:endParaRPr lang="es-CO" sz="1000" b="1">
                        <a:latin typeface="Raleway" pitchFamily="2" charset="77"/>
                        <a:cs typeface="Raanana" pitchFamily="2" charset="-79"/>
                      </a:endParaRPr>
                    </a:p>
                  </a:txBody>
                  <a:tcPr anchor="ctr">
                    <a:solidFill>
                      <a:schemeClr val="bg1"/>
                    </a:solidFill>
                  </a:tcPr>
                </a:tc>
                <a:tc hMerge="1">
                  <a:txBody>
                    <a:bodyPr/>
                    <a:lstStyle/>
                    <a:p>
                      <a:endParaRPr lang="es-CO" sz="1000">
                        <a:latin typeface="Raleway" pitchFamily="2" charset="77"/>
                        <a:cs typeface="Raanana" pitchFamily="2" charset="-79"/>
                      </a:endParaRPr>
                    </a:p>
                  </a:txBody>
                  <a:tcPr anchor="ctr">
                    <a:solidFill>
                      <a:schemeClr val="bg1"/>
                    </a:solidFill>
                  </a:tcPr>
                </a:tc>
                <a:tc>
                  <a:txBody>
                    <a:bodyPr/>
                    <a:lstStyle/>
                    <a:p>
                      <a:pPr algn="ctr"/>
                      <a:endParaRPr lang="es-CO" sz="1000" b="1">
                        <a:latin typeface="Raleway" pitchFamily="2" charset="77"/>
                        <a:cs typeface="Raanana" pitchFamily="2" charset="-79"/>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390302365"/>
                  </a:ext>
                </a:extLst>
              </a:tr>
            </a:tbl>
          </a:graphicData>
        </a:graphic>
      </p:graphicFrame>
      <p:sp>
        <p:nvSpPr>
          <p:cNvPr id="2" name="TextBox 14">
            <a:extLst>
              <a:ext uri="{FF2B5EF4-FFF2-40B4-BE49-F238E27FC236}">
                <a16:creationId xmlns:a16="http://schemas.microsoft.com/office/drawing/2014/main" id="{42514C2F-9572-1650-537A-DDD9E65F55D5}"/>
              </a:ext>
            </a:extLst>
          </p:cNvPr>
          <p:cNvSpPr txBox="1"/>
          <p:nvPr/>
        </p:nvSpPr>
        <p:spPr>
          <a:xfrm>
            <a:off x="10434084" y="2304997"/>
            <a:ext cx="1045228" cy="261610"/>
          </a:xfrm>
          <a:prstGeom prst="rect">
            <a:avLst/>
          </a:prstGeom>
          <a:noFill/>
        </p:spPr>
        <p:txBody>
          <a:bodyPr wrap="square" rtlCol="0">
            <a:spAutoFit/>
          </a:bodyPr>
          <a:lstStyle/>
          <a:p>
            <a:pPr algn="ctr"/>
            <a:r>
              <a:rPr lang="es-CO" sz="1100">
                <a:latin typeface="Raleway" pitchFamily="2" charset="77"/>
              </a:rPr>
              <a:t>Clase</a:t>
            </a:r>
            <a:endParaRPr lang="en-US" sz="1100">
              <a:latin typeface="Raleway" pitchFamily="2" charset="77"/>
            </a:endParaRPr>
          </a:p>
        </p:txBody>
      </p:sp>
      <p:pic>
        <p:nvPicPr>
          <p:cNvPr id="4" name="Imagen 3">
            <a:extLst>
              <a:ext uri="{FF2B5EF4-FFF2-40B4-BE49-F238E27FC236}">
                <a16:creationId xmlns:a16="http://schemas.microsoft.com/office/drawing/2014/main" id="{0FE31CAF-0D5D-8104-23E7-CCD8358B5A24}"/>
              </a:ext>
            </a:extLst>
          </p:cNvPr>
          <p:cNvPicPr>
            <a:picLocks noChangeAspect="1"/>
          </p:cNvPicPr>
          <p:nvPr/>
        </p:nvPicPr>
        <p:blipFill>
          <a:blip r:embed="rId3"/>
          <a:stretch>
            <a:fillRect/>
          </a:stretch>
        </p:blipFill>
        <p:spPr>
          <a:xfrm>
            <a:off x="10481622" y="1703199"/>
            <a:ext cx="1045228" cy="601798"/>
          </a:xfrm>
          <a:prstGeom prst="rect">
            <a:avLst/>
          </a:prstGeom>
        </p:spPr>
      </p:pic>
      <p:pic>
        <p:nvPicPr>
          <p:cNvPr id="5" name="Imagen 4">
            <a:extLst>
              <a:ext uri="{FF2B5EF4-FFF2-40B4-BE49-F238E27FC236}">
                <a16:creationId xmlns:a16="http://schemas.microsoft.com/office/drawing/2014/main" id="{55B4AC5C-3C68-A434-8550-B72C3BBE3312}"/>
              </a:ext>
            </a:extLst>
          </p:cNvPr>
          <p:cNvPicPr>
            <a:picLocks noChangeAspect="1"/>
          </p:cNvPicPr>
          <p:nvPr/>
        </p:nvPicPr>
        <p:blipFill>
          <a:blip r:embed="rId4"/>
          <a:stretch>
            <a:fillRect/>
          </a:stretch>
        </p:blipFill>
        <p:spPr>
          <a:xfrm>
            <a:off x="2615404" y="1915064"/>
            <a:ext cx="5912112" cy="4147549"/>
          </a:xfrm>
          <a:prstGeom prst="rect">
            <a:avLst/>
          </a:prstGeom>
        </p:spPr>
      </p:pic>
    </p:spTree>
    <p:extLst>
      <p:ext uri="{BB962C8B-B14F-4D97-AF65-F5344CB8AC3E}">
        <p14:creationId xmlns:p14="http://schemas.microsoft.com/office/powerpoint/2010/main" val="71585601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a:extLst>
              <a:ext uri="{FF2B5EF4-FFF2-40B4-BE49-F238E27FC236}">
                <a16:creationId xmlns:a16="http://schemas.microsoft.com/office/drawing/2014/main" id="{2E1A56A6-5B11-999A-09FC-E0BB673EA02A}"/>
              </a:ext>
            </a:extLst>
          </p:cNvPr>
          <p:cNvSpPr txBox="1">
            <a:spLocks/>
          </p:cNvSpPr>
          <p:nvPr/>
        </p:nvSpPr>
        <p:spPr>
          <a:xfrm>
            <a:off x="0" y="95889"/>
            <a:ext cx="12192000" cy="822251"/>
          </a:xfrm>
          <a:prstGeom prst="rect">
            <a:avLst/>
          </a:prstGeom>
        </p:spPr>
        <p:txBody>
          <a:bodyPr vert="horz" lIns="91440" tIns="45720" rIns="91440" bIns="45720" rtlCol="0" anchor="b">
            <a:normAutofit fontScale="9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CO" sz="4800" b="1">
                <a:latin typeface="Raleway" pitchFamily="2" charset="77"/>
              </a:rPr>
              <a:t>Visión de arquitectura</a:t>
            </a:r>
          </a:p>
          <a:p>
            <a:r>
              <a:rPr lang="es-CO" sz="1900">
                <a:latin typeface="Raleway" pitchFamily="2" charset="77"/>
              </a:rPr>
              <a:t>Modelo de Dominio</a:t>
            </a:r>
          </a:p>
        </p:txBody>
      </p:sp>
      <p:pic>
        <p:nvPicPr>
          <p:cNvPr id="15" name="Imagen 14">
            <a:extLst>
              <a:ext uri="{FF2B5EF4-FFF2-40B4-BE49-F238E27FC236}">
                <a16:creationId xmlns:a16="http://schemas.microsoft.com/office/drawing/2014/main" id="{9115B8F1-7EA6-8BEB-3187-CDFE8926171A}"/>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11004236" y="6447885"/>
            <a:ext cx="1187764" cy="410115"/>
          </a:xfrm>
          <a:prstGeom prst="rect">
            <a:avLst/>
          </a:prstGeom>
        </p:spPr>
      </p:pic>
      <p:sp>
        <p:nvSpPr>
          <p:cNvPr id="3" name="Marcador de contenido 2">
            <a:extLst>
              <a:ext uri="{FF2B5EF4-FFF2-40B4-BE49-F238E27FC236}">
                <a16:creationId xmlns:a16="http://schemas.microsoft.com/office/drawing/2014/main" id="{68759256-07FA-C4C8-154A-E7502AEF848B}"/>
              </a:ext>
            </a:extLst>
          </p:cNvPr>
          <p:cNvSpPr txBox="1">
            <a:spLocks/>
          </p:cNvSpPr>
          <p:nvPr/>
        </p:nvSpPr>
        <p:spPr>
          <a:xfrm>
            <a:off x="708836" y="1791587"/>
            <a:ext cx="9725248" cy="1637413"/>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endParaRPr lang="es-CO" sz="1800">
              <a:latin typeface="Raleway" pitchFamily="2" charset="77"/>
              <a:cs typeface="Arial" panose="020B0604020202020204"/>
            </a:endParaRPr>
          </a:p>
        </p:txBody>
      </p:sp>
      <p:graphicFrame>
        <p:nvGraphicFramePr>
          <p:cNvPr id="7" name="Tabla 7">
            <a:extLst>
              <a:ext uri="{FF2B5EF4-FFF2-40B4-BE49-F238E27FC236}">
                <a16:creationId xmlns:a16="http://schemas.microsoft.com/office/drawing/2014/main" id="{6DDC55FE-21FF-E798-1C79-1E1B19C7E452}"/>
              </a:ext>
            </a:extLst>
          </p:cNvPr>
          <p:cNvGraphicFramePr>
            <a:graphicFrameLocks noGrp="1"/>
          </p:cNvGraphicFramePr>
          <p:nvPr>
            <p:extLst>
              <p:ext uri="{D42A27DB-BD31-4B8C-83A1-F6EECF244321}">
                <p14:modId xmlns:p14="http://schemas.microsoft.com/office/powerpoint/2010/main" val="776565570"/>
              </p:ext>
            </p:extLst>
          </p:nvPr>
        </p:nvGraphicFramePr>
        <p:xfrm>
          <a:off x="485554" y="918140"/>
          <a:ext cx="11245701" cy="5524481"/>
        </p:xfrm>
        <a:graphic>
          <a:graphicData uri="http://schemas.openxmlformats.org/drawingml/2006/table">
            <a:tbl>
              <a:tblPr bandRow="1">
                <a:tableStyleId>{F5AB1C69-6EDB-4FF4-983F-18BD219EF322}</a:tableStyleId>
              </a:tblPr>
              <a:tblGrid>
                <a:gridCol w="990367">
                  <a:extLst>
                    <a:ext uri="{9D8B030D-6E8A-4147-A177-3AD203B41FA5}">
                      <a16:colId xmlns:a16="http://schemas.microsoft.com/office/drawing/2014/main" val="3293761650"/>
                    </a:ext>
                  </a:extLst>
                </a:gridCol>
                <a:gridCol w="2608989">
                  <a:extLst>
                    <a:ext uri="{9D8B030D-6E8A-4147-A177-3AD203B41FA5}">
                      <a16:colId xmlns:a16="http://schemas.microsoft.com/office/drawing/2014/main" val="2228959084"/>
                    </a:ext>
                  </a:extLst>
                </a:gridCol>
                <a:gridCol w="544485">
                  <a:extLst>
                    <a:ext uri="{9D8B030D-6E8A-4147-A177-3AD203B41FA5}">
                      <a16:colId xmlns:a16="http://schemas.microsoft.com/office/drawing/2014/main" val="717483703"/>
                    </a:ext>
                  </a:extLst>
                </a:gridCol>
                <a:gridCol w="938886">
                  <a:extLst>
                    <a:ext uri="{9D8B030D-6E8A-4147-A177-3AD203B41FA5}">
                      <a16:colId xmlns:a16="http://schemas.microsoft.com/office/drawing/2014/main" val="416968729"/>
                    </a:ext>
                  </a:extLst>
                </a:gridCol>
                <a:gridCol w="953021">
                  <a:extLst>
                    <a:ext uri="{9D8B030D-6E8A-4147-A177-3AD203B41FA5}">
                      <a16:colId xmlns:a16="http://schemas.microsoft.com/office/drawing/2014/main" val="2598274751"/>
                    </a:ext>
                  </a:extLst>
                </a:gridCol>
                <a:gridCol w="2251935">
                  <a:extLst>
                    <a:ext uri="{9D8B030D-6E8A-4147-A177-3AD203B41FA5}">
                      <a16:colId xmlns:a16="http://schemas.microsoft.com/office/drawing/2014/main" val="1506731670"/>
                    </a:ext>
                  </a:extLst>
                </a:gridCol>
                <a:gridCol w="776205">
                  <a:extLst>
                    <a:ext uri="{9D8B030D-6E8A-4147-A177-3AD203B41FA5}">
                      <a16:colId xmlns:a16="http://schemas.microsoft.com/office/drawing/2014/main" val="1997503074"/>
                    </a:ext>
                  </a:extLst>
                </a:gridCol>
                <a:gridCol w="800532">
                  <a:extLst>
                    <a:ext uri="{9D8B030D-6E8A-4147-A177-3AD203B41FA5}">
                      <a16:colId xmlns:a16="http://schemas.microsoft.com/office/drawing/2014/main" val="1273509751"/>
                    </a:ext>
                  </a:extLst>
                </a:gridCol>
                <a:gridCol w="1381281">
                  <a:extLst>
                    <a:ext uri="{9D8B030D-6E8A-4147-A177-3AD203B41FA5}">
                      <a16:colId xmlns:a16="http://schemas.microsoft.com/office/drawing/2014/main" val="2602127082"/>
                    </a:ext>
                  </a:extLst>
                </a:gridCol>
              </a:tblGrid>
              <a:tr h="279795">
                <a:tc>
                  <a:txBody>
                    <a:bodyPr/>
                    <a:lstStyle/>
                    <a:p>
                      <a:pPr algn="l"/>
                      <a:r>
                        <a:rPr lang="es-CO" sz="1000" b="1">
                          <a:latin typeface="Raleway" pitchFamily="2" charset="77"/>
                          <a:cs typeface="Raanana" pitchFamily="2" charset="-79"/>
                        </a:rPr>
                        <a:t>Proyecto:</a:t>
                      </a:r>
                    </a:p>
                  </a:txBody>
                  <a:tcPr anchor="ctr">
                    <a:solidFill>
                      <a:schemeClr val="bg2"/>
                    </a:solidFill>
                  </a:tcPr>
                </a:tc>
                <a:tc>
                  <a:txBody>
                    <a:bodyPr/>
                    <a:lstStyle/>
                    <a:p>
                      <a:r>
                        <a:rPr lang="es-CO" sz="1000">
                          <a:latin typeface="Raleway" pitchFamily="2" charset="77"/>
                          <a:cs typeface="Raanana" pitchFamily="2" charset="-79"/>
                        </a:rPr>
                        <a:t>Fotografía Imperial</a:t>
                      </a:r>
                    </a:p>
                  </a:txBody>
                  <a:tcPr anchor="ctr">
                    <a:solidFill>
                      <a:schemeClr val="bg2"/>
                    </a:solidFill>
                  </a:tcPr>
                </a:tc>
                <a:tc>
                  <a:txBody>
                    <a:bodyPr/>
                    <a:lstStyle/>
                    <a:p>
                      <a:r>
                        <a:rPr lang="es-CO" sz="1000" b="1">
                          <a:latin typeface="Raleway" pitchFamily="2" charset="77"/>
                          <a:cs typeface="Raanana" pitchFamily="2" charset="-79"/>
                        </a:rPr>
                        <a:t>ID:</a:t>
                      </a:r>
                    </a:p>
                  </a:txBody>
                  <a:tcPr anchor="ctr">
                    <a:solidFill>
                      <a:schemeClr val="bg2"/>
                    </a:solidFill>
                  </a:tcPr>
                </a:tc>
                <a:tc>
                  <a:txBody>
                    <a:bodyPr/>
                    <a:lstStyle/>
                    <a:p>
                      <a:r>
                        <a:rPr lang="es-CO" sz="1000">
                          <a:latin typeface="Raleway" pitchFamily="2" charset="77"/>
                          <a:cs typeface="Raanana" pitchFamily="2" charset="-79"/>
                        </a:rPr>
                        <a:t>VA-002</a:t>
                      </a:r>
                    </a:p>
                  </a:txBody>
                  <a:tcPr anchor="ctr">
                    <a:solidFill>
                      <a:schemeClr val="bg2"/>
                    </a:solidFill>
                  </a:tcPr>
                </a:tc>
                <a:tc>
                  <a:txBody>
                    <a:bodyPr/>
                    <a:lstStyle/>
                    <a:p>
                      <a:r>
                        <a:rPr lang="es-CO" sz="1000" b="1">
                          <a:latin typeface="Raleway" pitchFamily="2" charset="77"/>
                          <a:cs typeface="Raanana" pitchFamily="2" charset="-79"/>
                        </a:rPr>
                        <a:t>Elaboración:</a:t>
                      </a:r>
                    </a:p>
                  </a:txBody>
                  <a:tcPr anchor="ctr">
                    <a:solidFill>
                      <a:schemeClr val="bg2"/>
                    </a:solidFill>
                  </a:tcPr>
                </a:tc>
                <a:tc>
                  <a:txBody>
                    <a:bodyPr/>
                    <a:lstStyle/>
                    <a:p>
                      <a:r>
                        <a:rPr lang="es-CO" sz="1000">
                          <a:latin typeface="Raleway" pitchFamily="2" charset="77"/>
                          <a:cs typeface="Raanana" pitchFamily="2" charset="-79"/>
                        </a:rPr>
                        <a:t>Wilson Calvo Alvarez</a:t>
                      </a:r>
                    </a:p>
                  </a:txBody>
                  <a:tcPr anchor="ctr">
                    <a:solidFill>
                      <a:schemeClr val="bg2"/>
                    </a:solidFill>
                  </a:tcPr>
                </a:tc>
                <a:tc>
                  <a:txBody>
                    <a:bodyPr/>
                    <a:lstStyle/>
                    <a:p>
                      <a:r>
                        <a:rPr lang="es-CO" sz="1000" b="1">
                          <a:latin typeface="Raleway" pitchFamily="2" charset="77"/>
                          <a:cs typeface="Raanana" pitchFamily="2" charset="-79"/>
                        </a:rPr>
                        <a:t>Versión:</a:t>
                      </a:r>
                    </a:p>
                  </a:txBody>
                  <a:tcPr anchor="ctr">
                    <a:solidFill>
                      <a:schemeClr val="bg2"/>
                    </a:solidFill>
                  </a:tcPr>
                </a:tc>
                <a:tc>
                  <a:txBody>
                    <a:bodyPr/>
                    <a:lstStyle/>
                    <a:p>
                      <a:r>
                        <a:rPr lang="es-CO" sz="1000">
                          <a:latin typeface="Raleway" pitchFamily="2" charset="77"/>
                          <a:cs typeface="Raanana" pitchFamily="2" charset="-79"/>
                        </a:rPr>
                        <a:t>1.0</a:t>
                      </a:r>
                    </a:p>
                  </a:txBody>
                  <a:tcPr anchor="ctr">
                    <a:solidFill>
                      <a:schemeClr val="bg2"/>
                    </a:solidFill>
                  </a:tcPr>
                </a:tc>
                <a:tc rowSpan="2">
                  <a:txBody>
                    <a:bodyPr/>
                    <a:lstStyle/>
                    <a:p>
                      <a:pPr algn="ctr"/>
                      <a:r>
                        <a:rPr lang="es-CO" sz="1000" b="1">
                          <a:latin typeface="Raleway" pitchFamily="2" charset="77"/>
                          <a:cs typeface="Raanana" pitchFamily="2" charset="-79"/>
                        </a:rPr>
                        <a:t>Convenciones</a:t>
                      </a:r>
                    </a:p>
                  </a:txBody>
                  <a:tcPr anchor="ctr">
                    <a:lnB w="12700" cap="flat" cmpd="sng" algn="ctr">
                      <a:solidFill>
                        <a:schemeClr val="bg1">
                          <a:lumMod val="85000"/>
                        </a:schemeClr>
                      </a:solidFill>
                      <a:prstDash val="solid"/>
                      <a:round/>
                      <a:headEnd type="none" w="med" len="med"/>
                      <a:tailEnd type="none" w="med" len="med"/>
                    </a:lnB>
                    <a:solidFill>
                      <a:schemeClr val="bg2"/>
                    </a:solidFill>
                  </a:tcPr>
                </a:tc>
                <a:extLst>
                  <a:ext uri="{0D108BD9-81ED-4DB2-BD59-A6C34878D82A}">
                    <a16:rowId xmlns:a16="http://schemas.microsoft.com/office/drawing/2014/main" val="1898597382"/>
                  </a:ext>
                </a:extLst>
              </a:tr>
              <a:tr h="276446">
                <a:tc>
                  <a:txBody>
                    <a:bodyPr/>
                    <a:lstStyle/>
                    <a:p>
                      <a:r>
                        <a:rPr lang="es-CO" sz="1000" b="1">
                          <a:latin typeface="Raleway" pitchFamily="2" charset="77"/>
                          <a:cs typeface="Raanana" pitchFamily="2" charset="-79"/>
                        </a:rPr>
                        <a:t>Vista:</a:t>
                      </a:r>
                    </a:p>
                  </a:txBody>
                  <a:tcPr anchor="ctr">
                    <a:lnB w="12700" cap="flat" cmpd="sng" algn="ctr">
                      <a:solidFill>
                        <a:schemeClr val="bg1">
                          <a:lumMod val="85000"/>
                        </a:schemeClr>
                      </a:solidFill>
                      <a:prstDash val="solid"/>
                      <a:round/>
                      <a:headEnd type="none" w="med" len="med"/>
                      <a:tailEnd type="none" w="med" len="med"/>
                    </a:lnB>
                    <a:solidFill>
                      <a:schemeClr val="bg2"/>
                    </a:solidFill>
                  </a:tcPr>
                </a:tc>
                <a:tc gridSpan="2">
                  <a:txBody>
                    <a:bodyPr/>
                    <a:lstStyle/>
                    <a:p>
                      <a:r>
                        <a:rPr lang="es-CO" sz="1000" err="1">
                          <a:latin typeface="Raleway" pitchFamily="2" charset="77"/>
                          <a:cs typeface="Raanana" pitchFamily="2" charset="-79"/>
                        </a:rPr>
                        <a:t>Múdlo</a:t>
                      </a:r>
                      <a:endParaRPr lang="es-CO" sz="1000">
                        <a:latin typeface="Raleway" pitchFamily="2" charset="77"/>
                        <a:cs typeface="Raanana" pitchFamily="2" charset="-79"/>
                      </a:endParaRPr>
                    </a:p>
                  </a:txBody>
                  <a:tcPr anchor="ctr">
                    <a:lnB w="12700" cap="flat" cmpd="sng" algn="ctr">
                      <a:solidFill>
                        <a:schemeClr val="bg1">
                          <a:lumMod val="85000"/>
                        </a:schemeClr>
                      </a:solidFill>
                      <a:prstDash val="solid"/>
                      <a:round/>
                      <a:headEnd type="none" w="med" len="med"/>
                      <a:tailEnd type="none" w="med" len="med"/>
                    </a:lnB>
                    <a:solidFill>
                      <a:schemeClr val="bg2"/>
                    </a:solidFill>
                  </a:tcPr>
                </a:tc>
                <a:tc hMerge="1">
                  <a:txBody>
                    <a:bodyPr/>
                    <a:lstStyle/>
                    <a:p>
                      <a:endParaRPr lang="es-CO" sz="1000">
                        <a:latin typeface="Raleway" pitchFamily="2" charset="77"/>
                        <a:cs typeface="Raanana" pitchFamily="2" charset="-79"/>
                      </a:endParaRPr>
                    </a:p>
                  </a:txBody>
                  <a:tcPr/>
                </a:tc>
                <a:tc>
                  <a:txBody>
                    <a:bodyPr/>
                    <a:lstStyle/>
                    <a:p>
                      <a:r>
                        <a:rPr lang="es-CO" sz="1000" b="1">
                          <a:latin typeface="Raleway" pitchFamily="2" charset="77"/>
                          <a:cs typeface="Raanana" pitchFamily="2" charset="-79"/>
                        </a:rPr>
                        <a:t>Modelo:</a:t>
                      </a:r>
                    </a:p>
                  </a:txBody>
                  <a:tcPr anchor="ctr">
                    <a:lnB w="12700" cap="flat" cmpd="sng" algn="ctr">
                      <a:solidFill>
                        <a:schemeClr val="bg1">
                          <a:lumMod val="85000"/>
                        </a:schemeClr>
                      </a:solidFill>
                      <a:prstDash val="solid"/>
                      <a:round/>
                      <a:headEnd type="none" w="med" len="med"/>
                      <a:tailEnd type="none" w="med" len="med"/>
                    </a:lnB>
                    <a:solidFill>
                      <a:schemeClr val="bg2"/>
                    </a:solidFill>
                  </a:tcPr>
                </a:tc>
                <a:tc gridSpan="2">
                  <a:txBody>
                    <a:bodyPr/>
                    <a:lstStyle/>
                    <a:p>
                      <a:r>
                        <a:rPr lang="es-CO" sz="1000">
                          <a:latin typeface="Raleway" pitchFamily="2" charset="77"/>
                          <a:cs typeface="Raanana" pitchFamily="2" charset="-79"/>
                        </a:rPr>
                        <a:t>Dominio del problema</a:t>
                      </a:r>
                    </a:p>
                  </a:txBody>
                  <a:tcPr anchor="ctr">
                    <a:lnB w="12700" cap="flat" cmpd="sng" algn="ctr">
                      <a:solidFill>
                        <a:schemeClr val="bg1">
                          <a:lumMod val="85000"/>
                        </a:schemeClr>
                      </a:solidFill>
                      <a:prstDash val="solid"/>
                      <a:round/>
                      <a:headEnd type="none" w="med" len="med"/>
                      <a:tailEnd type="none" w="med" len="med"/>
                    </a:lnB>
                    <a:solidFill>
                      <a:schemeClr val="bg2"/>
                    </a:solidFill>
                  </a:tcPr>
                </a:tc>
                <a:tc hMerge="1">
                  <a:txBody>
                    <a:bodyPr/>
                    <a:lstStyle/>
                    <a:p>
                      <a:endParaRPr lang="es-CO" sz="1000">
                        <a:latin typeface="Raleway" pitchFamily="2" charset="77"/>
                        <a:cs typeface="Raanana" pitchFamily="2" charset="-79"/>
                      </a:endParaRPr>
                    </a:p>
                  </a:txBody>
                  <a:tcPr anchor="ctr"/>
                </a:tc>
                <a:tc>
                  <a:txBody>
                    <a:bodyPr/>
                    <a:lstStyle/>
                    <a:p>
                      <a:r>
                        <a:rPr lang="es-CO" sz="1000" b="1">
                          <a:latin typeface="Raleway" pitchFamily="2" charset="77"/>
                          <a:cs typeface="Raanana" pitchFamily="2" charset="-79"/>
                        </a:rPr>
                        <a:t>Notación:</a:t>
                      </a:r>
                    </a:p>
                  </a:txBody>
                  <a:tcPr anchor="ctr">
                    <a:lnB w="12700" cap="flat" cmpd="sng" algn="ctr">
                      <a:solidFill>
                        <a:schemeClr val="bg1">
                          <a:lumMod val="85000"/>
                        </a:schemeClr>
                      </a:solidFill>
                      <a:prstDash val="solid"/>
                      <a:round/>
                      <a:headEnd type="none" w="med" len="med"/>
                      <a:tailEnd type="none" w="med" len="med"/>
                    </a:lnB>
                    <a:solidFill>
                      <a:schemeClr val="bg2"/>
                    </a:solidFill>
                  </a:tcPr>
                </a:tc>
                <a:tc>
                  <a:txBody>
                    <a:bodyPr/>
                    <a:lstStyle/>
                    <a:p>
                      <a:r>
                        <a:rPr lang="es-CO" sz="1000">
                          <a:latin typeface="Raleway" pitchFamily="2" charset="77"/>
                          <a:cs typeface="Raanana" pitchFamily="2" charset="-79"/>
                        </a:rPr>
                        <a:t>Informal</a:t>
                      </a:r>
                    </a:p>
                  </a:txBody>
                  <a:tcPr anchor="ctr">
                    <a:lnB w="12700" cap="flat" cmpd="sng" algn="ctr">
                      <a:solidFill>
                        <a:schemeClr val="bg1">
                          <a:lumMod val="85000"/>
                        </a:schemeClr>
                      </a:solidFill>
                      <a:prstDash val="solid"/>
                      <a:round/>
                      <a:headEnd type="none" w="med" len="med"/>
                      <a:tailEnd type="none" w="med" len="med"/>
                    </a:lnB>
                    <a:solidFill>
                      <a:schemeClr val="bg2"/>
                    </a:solidFill>
                  </a:tcPr>
                </a:tc>
                <a:tc vMerge="1">
                  <a:txBody>
                    <a:bodyPr/>
                    <a:lstStyle/>
                    <a:p>
                      <a:endParaRPr lang="es-CO" sz="1000">
                        <a:latin typeface="Raleway" pitchFamily="2" charset="77"/>
                        <a:cs typeface="Raanana" pitchFamily="2" charset="-79"/>
                      </a:endParaRPr>
                    </a:p>
                  </a:txBody>
                  <a:tcPr/>
                </a:tc>
                <a:extLst>
                  <a:ext uri="{0D108BD9-81ED-4DB2-BD59-A6C34878D82A}">
                    <a16:rowId xmlns:a16="http://schemas.microsoft.com/office/drawing/2014/main" val="4245830454"/>
                  </a:ext>
                </a:extLst>
              </a:tr>
              <a:tr h="1767944">
                <a:tc gridSpan="8">
                  <a:txBody>
                    <a:bodyPr/>
                    <a:lstStyle/>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hMerge="1">
                  <a:txBody>
                    <a:bodyPr/>
                    <a:lstStyle/>
                    <a:p>
                      <a:endParaRPr lang="es-CO" sz="1000">
                        <a:latin typeface="Raleway" pitchFamily="2" charset="77"/>
                        <a:cs typeface="Raanana" pitchFamily="2" charset="-79"/>
                      </a:endParaRPr>
                    </a:p>
                  </a:txBody>
                  <a:tcPr anchor="ctr">
                    <a:solidFill>
                      <a:schemeClr val="bg1"/>
                    </a:solidFill>
                  </a:tcPr>
                </a:tc>
                <a:tc hMerge="1">
                  <a:txBody>
                    <a:bodyPr/>
                    <a:lstStyle/>
                    <a:p>
                      <a:endParaRPr lang="es-CO"/>
                    </a:p>
                  </a:txBody>
                  <a:tcPr/>
                </a:tc>
                <a:tc hMerge="1">
                  <a:txBody>
                    <a:bodyPr/>
                    <a:lstStyle/>
                    <a:p>
                      <a:endParaRPr lang="es-CO" sz="1000" b="1">
                        <a:latin typeface="Raleway" pitchFamily="2" charset="77"/>
                        <a:cs typeface="Raanana" pitchFamily="2" charset="-79"/>
                      </a:endParaRPr>
                    </a:p>
                  </a:txBody>
                  <a:tcPr anchor="ctr">
                    <a:solidFill>
                      <a:schemeClr val="bg1"/>
                    </a:solidFill>
                  </a:tcPr>
                </a:tc>
                <a:tc hMerge="1">
                  <a:txBody>
                    <a:bodyPr/>
                    <a:lstStyle/>
                    <a:p>
                      <a:endParaRPr lang="es-CO" sz="1000">
                        <a:latin typeface="Raleway" pitchFamily="2" charset="77"/>
                        <a:cs typeface="Raanana" pitchFamily="2" charset="-79"/>
                      </a:endParaRPr>
                    </a:p>
                  </a:txBody>
                  <a:tcPr anchor="ctr">
                    <a:solidFill>
                      <a:schemeClr val="bg1"/>
                    </a:solidFill>
                  </a:tcPr>
                </a:tc>
                <a:tc hMerge="1">
                  <a:txBody>
                    <a:bodyPr/>
                    <a:lstStyle/>
                    <a:p>
                      <a:endParaRPr lang="es-CO"/>
                    </a:p>
                  </a:txBody>
                  <a:tcPr/>
                </a:tc>
                <a:tc hMerge="1">
                  <a:txBody>
                    <a:bodyPr/>
                    <a:lstStyle/>
                    <a:p>
                      <a:endParaRPr lang="es-CO" sz="1000" b="1">
                        <a:latin typeface="Raleway" pitchFamily="2" charset="77"/>
                        <a:cs typeface="Raanana" pitchFamily="2" charset="-79"/>
                      </a:endParaRPr>
                    </a:p>
                  </a:txBody>
                  <a:tcPr anchor="ctr">
                    <a:solidFill>
                      <a:schemeClr val="bg1"/>
                    </a:solidFill>
                  </a:tcPr>
                </a:tc>
                <a:tc hMerge="1">
                  <a:txBody>
                    <a:bodyPr/>
                    <a:lstStyle/>
                    <a:p>
                      <a:endParaRPr lang="es-CO" sz="1000">
                        <a:latin typeface="Raleway" pitchFamily="2" charset="77"/>
                        <a:cs typeface="Raanana" pitchFamily="2" charset="-79"/>
                      </a:endParaRPr>
                    </a:p>
                  </a:txBody>
                  <a:tcPr anchor="ctr">
                    <a:solidFill>
                      <a:schemeClr val="bg1"/>
                    </a:solidFill>
                  </a:tcPr>
                </a:tc>
                <a:tc>
                  <a:txBody>
                    <a:bodyPr/>
                    <a:lstStyle/>
                    <a:p>
                      <a:pPr algn="ctr"/>
                      <a:endParaRPr lang="es-CO" sz="1000" b="1">
                        <a:latin typeface="Raleway" pitchFamily="2" charset="77"/>
                        <a:cs typeface="Raanana" pitchFamily="2" charset="-79"/>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390302365"/>
                  </a:ext>
                </a:extLst>
              </a:tr>
            </a:tbl>
          </a:graphicData>
        </a:graphic>
      </p:graphicFrame>
      <p:pic>
        <p:nvPicPr>
          <p:cNvPr id="8" name="Imagen 7">
            <a:extLst>
              <a:ext uri="{FF2B5EF4-FFF2-40B4-BE49-F238E27FC236}">
                <a16:creationId xmlns:a16="http://schemas.microsoft.com/office/drawing/2014/main" id="{458F5BAF-398F-DAD0-AA56-7B39D20B19D3}"/>
              </a:ext>
            </a:extLst>
          </p:cNvPr>
          <p:cNvPicPr>
            <a:picLocks noChangeAspect="1"/>
          </p:cNvPicPr>
          <p:nvPr/>
        </p:nvPicPr>
        <p:blipFill>
          <a:blip r:embed="rId3"/>
          <a:stretch>
            <a:fillRect/>
          </a:stretch>
        </p:blipFill>
        <p:spPr>
          <a:xfrm>
            <a:off x="2605177" y="1581929"/>
            <a:ext cx="5943600" cy="4851026"/>
          </a:xfrm>
          <a:prstGeom prst="rect">
            <a:avLst/>
          </a:prstGeom>
        </p:spPr>
      </p:pic>
    </p:spTree>
    <p:extLst>
      <p:ext uri="{BB962C8B-B14F-4D97-AF65-F5344CB8AC3E}">
        <p14:creationId xmlns:p14="http://schemas.microsoft.com/office/powerpoint/2010/main" val="332328629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a:extLst>
              <a:ext uri="{FF2B5EF4-FFF2-40B4-BE49-F238E27FC236}">
                <a16:creationId xmlns:a16="http://schemas.microsoft.com/office/drawing/2014/main" id="{2E1A56A6-5B11-999A-09FC-E0BB673EA02A}"/>
              </a:ext>
            </a:extLst>
          </p:cNvPr>
          <p:cNvSpPr txBox="1">
            <a:spLocks/>
          </p:cNvSpPr>
          <p:nvPr/>
        </p:nvSpPr>
        <p:spPr>
          <a:xfrm>
            <a:off x="0" y="95889"/>
            <a:ext cx="12192000" cy="822251"/>
          </a:xfrm>
          <a:prstGeom prst="rect">
            <a:avLst/>
          </a:prstGeom>
        </p:spPr>
        <p:txBody>
          <a:bodyPr vert="horz" lIns="91440" tIns="45720" rIns="91440" bIns="45720" rtlCol="0" anchor="b">
            <a:normAutofit fontScale="9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CO" sz="4800" b="1">
                <a:latin typeface="Raleway" pitchFamily="2" charset="77"/>
              </a:rPr>
              <a:t>Visión de arquitectura</a:t>
            </a:r>
          </a:p>
          <a:p>
            <a:r>
              <a:rPr lang="es-CO" sz="1900">
                <a:latin typeface="Raleway" pitchFamily="2" charset="77"/>
              </a:rPr>
              <a:t>Modelo de Componentes</a:t>
            </a:r>
          </a:p>
        </p:txBody>
      </p:sp>
      <p:pic>
        <p:nvPicPr>
          <p:cNvPr id="15" name="Imagen 14">
            <a:extLst>
              <a:ext uri="{FF2B5EF4-FFF2-40B4-BE49-F238E27FC236}">
                <a16:creationId xmlns:a16="http://schemas.microsoft.com/office/drawing/2014/main" id="{9115B8F1-7EA6-8BEB-3187-CDFE8926171A}"/>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11004236" y="6447885"/>
            <a:ext cx="1187764" cy="410115"/>
          </a:xfrm>
          <a:prstGeom prst="rect">
            <a:avLst/>
          </a:prstGeom>
        </p:spPr>
      </p:pic>
      <p:sp>
        <p:nvSpPr>
          <p:cNvPr id="3" name="Marcador de contenido 2">
            <a:extLst>
              <a:ext uri="{FF2B5EF4-FFF2-40B4-BE49-F238E27FC236}">
                <a16:creationId xmlns:a16="http://schemas.microsoft.com/office/drawing/2014/main" id="{68759256-07FA-C4C8-154A-E7502AEF848B}"/>
              </a:ext>
            </a:extLst>
          </p:cNvPr>
          <p:cNvSpPr txBox="1">
            <a:spLocks/>
          </p:cNvSpPr>
          <p:nvPr/>
        </p:nvSpPr>
        <p:spPr>
          <a:xfrm>
            <a:off x="708836" y="1791587"/>
            <a:ext cx="9725248" cy="1637413"/>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endParaRPr lang="es-CO" sz="1800">
              <a:latin typeface="Raleway" pitchFamily="2" charset="77"/>
              <a:cs typeface="Arial" panose="020B0604020202020204"/>
            </a:endParaRPr>
          </a:p>
        </p:txBody>
      </p:sp>
      <p:graphicFrame>
        <p:nvGraphicFramePr>
          <p:cNvPr id="7" name="Tabla 7">
            <a:extLst>
              <a:ext uri="{FF2B5EF4-FFF2-40B4-BE49-F238E27FC236}">
                <a16:creationId xmlns:a16="http://schemas.microsoft.com/office/drawing/2014/main" id="{6DDC55FE-21FF-E798-1C79-1E1B19C7E452}"/>
              </a:ext>
            </a:extLst>
          </p:cNvPr>
          <p:cNvGraphicFramePr>
            <a:graphicFrameLocks noGrp="1"/>
          </p:cNvGraphicFramePr>
          <p:nvPr>
            <p:extLst>
              <p:ext uri="{D42A27DB-BD31-4B8C-83A1-F6EECF244321}">
                <p14:modId xmlns:p14="http://schemas.microsoft.com/office/powerpoint/2010/main" val="3257227911"/>
              </p:ext>
            </p:extLst>
          </p:nvPr>
        </p:nvGraphicFramePr>
        <p:xfrm>
          <a:off x="485554" y="918140"/>
          <a:ext cx="11245701" cy="5524481"/>
        </p:xfrm>
        <a:graphic>
          <a:graphicData uri="http://schemas.openxmlformats.org/drawingml/2006/table">
            <a:tbl>
              <a:tblPr bandRow="1">
                <a:tableStyleId>{F5AB1C69-6EDB-4FF4-983F-18BD219EF322}</a:tableStyleId>
              </a:tblPr>
              <a:tblGrid>
                <a:gridCol w="990367">
                  <a:extLst>
                    <a:ext uri="{9D8B030D-6E8A-4147-A177-3AD203B41FA5}">
                      <a16:colId xmlns:a16="http://schemas.microsoft.com/office/drawing/2014/main" val="3293761650"/>
                    </a:ext>
                  </a:extLst>
                </a:gridCol>
                <a:gridCol w="2608989">
                  <a:extLst>
                    <a:ext uri="{9D8B030D-6E8A-4147-A177-3AD203B41FA5}">
                      <a16:colId xmlns:a16="http://schemas.microsoft.com/office/drawing/2014/main" val="2228959084"/>
                    </a:ext>
                  </a:extLst>
                </a:gridCol>
                <a:gridCol w="544485">
                  <a:extLst>
                    <a:ext uri="{9D8B030D-6E8A-4147-A177-3AD203B41FA5}">
                      <a16:colId xmlns:a16="http://schemas.microsoft.com/office/drawing/2014/main" val="717483703"/>
                    </a:ext>
                  </a:extLst>
                </a:gridCol>
                <a:gridCol w="938886">
                  <a:extLst>
                    <a:ext uri="{9D8B030D-6E8A-4147-A177-3AD203B41FA5}">
                      <a16:colId xmlns:a16="http://schemas.microsoft.com/office/drawing/2014/main" val="416968729"/>
                    </a:ext>
                  </a:extLst>
                </a:gridCol>
                <a:gridCol w="953021">
                  <a:extLst>
                    <a:ext uri="{9D8B030D-6E8A-4147-A177-3AD203B41FA5}">
                      <a16:colId xmlns:a16="http://schemas.microsoft.com/office/drawing/2014/main" val="2598274751"/>
                    </a:ext>
                  </a:extLst>
                </a:gridCol>
                <a:gridCol w="2251935">
                  <a:extLst>
                    <a:ext uri="{9D8B030D-6E8A-4147-A177-3AD203B41FA5}">
                      <a16:colId xmlns:a16="http://schemas.microsoft.com/office/drawing/2014/main" val="1506731670"/>
                    </a:ext>
                  </a:extLst>
                </a:gridCol>
                <a:gridCol w="913583">
                  <a:extLst>
                    <a:ext uri="{9D8B030D-6E8A-4147-A177-3AD203B41FA5}">
                      <a16:colId xmlns:a16="http://schemas.microsoft.com/office/drawing/2014/main" val="1997503074"/>
                    </a:ext>
                  </a:extLst>
                </a:gridCol>
                <a:gridCol w="663154">
                  <a:extLst>
                    <a:ext uri="{9D8B030D-6E8A-4147-A177-3AD203B41FA5}">
                      <a16:colId xmlns:a16="http://schemas.microsoft.com/office/drawing/2014/main" val="1273509751"/>
                    </a:ext>
                  </a:extLst>
                </a:gridCol>
                <a:gridCol w="1381281">
                  <a:extLst>
                    <a:ext uri="{9D8B030D-6E8A-4147-A177-3AD203B41FA5}">
                      <a16:colId xmlns:a16="http://schemas.microsoft.com/office/drawing/2014/main" val="2602127082"/>
                    </a:ext>
                  </a:extLst>
                </a:gridCol>
              </a:tblGrid>
              <a:tr h="279795">
                <a:tc>
                  <a:txBody>
                    <a:bodyPr/>
                    <a:lstStyle/>
                    <a:p>
                      <a:pPr algn="l"/>
                      <a:r>
                        <a:rPr lang="es-CO" sz="1000" b="1">
                          <a:latin typeface="Raleway" pitchFamily="2" charset="77"/>
                          <a:cs typeface="Raanana" pitchFamily="2" charset="-79"/>
                        </a:rPr>
                        <a:t>Proyecto:</a:t>
                      </a:r>
                    </a:p>
                  </a:txBody>
                  <a:tcPr anchor="ctr">
                    <a:solidFill>
                      <a:schemeClr val="bg2"/>
                    </a:solidFill>
                  </a:tcPr>
                </a:tc>
                <a:tc>
                  <a:txBody>
                    <a:bodyPr/>
                    <a:lstStyle/>
                    <a:p>
                      <a:r>
                        <a:rPr lang="es-CO" sz="1000">
                          <a:latin typeface="Raleway" pitchFamily="2" charset="77"/>
                          <a:cs typeface="Raanana" pitchFamily="2" charset="-79"/>
                        </a:rPr>
                        <a:t>Fotografía Imperial</a:t>
                      </a:r>
                    </a:p>
                  </a:txBody>
                  <a:tcPr anchor="ctr">
                    <a:solidFill>
                      <a:schemeClr val="bg2"/>
                    </a:solidFill>
                  </a:tcPr>
                </a:tc>
                <a:tc>
                  <a:txBody>
                    <a:bodyPr/>
                    <a:lstStyle/>
                    <a:p>
                      <a:r>
                        <a:rPr lang="es-CO" sz="1000" b="1">
                          <a:latin typeface="Raleway" pitchFamily="2" charset="77"/>
                          <a:cs typeface="Raanana" pitchFamily="2" charset="-79"/>
                        </a:rPr>
                        <a:t>ID:</a:t>
                      </a:r>
                    </a:p>
                  </a:txBody>
                  <a:tcPr anchor="ctr">
                    <a:solidFill>
                      <a:schemeClr val="bg2"/>
                    </a:solidFill>
                  </a:tcPr>
                </a:tc>
                <a:tc>
                  <a:txBody>
                    <a:bodyPr/>
                    <a:lstStyle/>
                    <a:p>
                      <a:r>
                        <a:rPr lang="es-CO" sz="1000">
                          <a:latin typeface="Raleway" pitchFamily="2" charset="77"/>
                          <a:cs typeface="Raanana" pitchFamily="2" charset="-79"/>
                        </a:rPr>
                        <a:t>VA-003</a:t>
                      </a:r>
                    </a:p>
                  </a:txBody>
                  <a:tcPr anchor="ctr">
                    <a:solidFill>
                      <a:schemeClr val="bg2"/>
                    </a:solidFill>
                  </a:tcPr>
                </a:tc>
                <a:tc>
                  <a:txBody>
                    <a:bodyPr/>
                    <a:lstStyle/>
                    <a:p>
                      <a:r>
                        <a:rPr lang="es-CO" sz="1000" b="1">
                          <a:latin typeface="Raleway" pitchFamily="2" charset="77"/>
                          <a:cs typeface="Raanana" pitchFamily="2" charset="-79"/>
                        </a:rPr>
                        <a:t>Elaboración:</a:t>
                      </a:r>
                    </a:p>
                  </a:txBody>
                  <a:tcPr anchor="ctr">
                    <a:solidFill>
                      <a:schemeClr val="bg2"/>
                    </a:solidFill>
                  </a:tcPr>
                </a:tc>
                <a:tc>
                  <a:txBody>
                    <a:bodyPr/>
                    <a:lstStyle/>
                    <a:p>
                      <a:r>
                        <a:rPr lang="es-CO" sz="1000">
                          <a:latin typeface="Raleway" pitchFamily="2" charset="77"/>
                          <a:cs typeface="Raanana" pitchFamily="2" charset="-79"/>
                        </a:rPr>
                        <a:t>Wilson Calvo Alvarez</a:t>
                      </a:r>
                    </a:p>
                  </a:txBody>
                  <a:tcPr anchor="ctr">
                    <a:solidFill>
                      <a:schemeClr val="bg2"/>
                    </a:solidFill>
                  </a:tcPr>
                </a:tc>
                <a:tc>
                  <a:txBody>
                    <a:bodyPr/>
                    <a:lstStyle/>
                    <a:p>
                      <a:r>
                        <a:rPr lang="es-CO" sz="1000" b="1">
                          <a:latin typeface="Raleway" pitchFamily="2" charset="77"/>
                          <a:cs typeface="Raanana" pitchFamily="2" charset="-79"/>
                        </a:rPr>
                        <a:t>Versión:</a:t>
                      </a:r>
                    </a:p>
                  </a:txBody>
                  <a:tcPr anchor="ctr">
                    <a:solidFill>
                      <a:schemeClr val="bg2"/>
                    </a:solidFill>
                  </a:tcPr>
                </a:tc>
                <a:tc>
                  <a:txBody>
                    <a:bodyPr/>
                    <a:lstStyle/>
                    <a:p>
                      <a:r>
                        <a:rPr lang="es-CO" sz="1000">
                          <a:latin typeface="Raleway" pitchFamily="2" charset="77"/>
                          <a:cs typeface="Raanana" pitchFamily="2" charset="-79"/>
                        </a:rPr>
                        <a:t>1.0</a:t>
                      </a:r>
                    </a:p>
                  </a:txBody>
                  <a:tcPr anchor="ctr">
                    <a:solidFill>
                      <a:schemeClr val="bg2"/>
                    </a:solidFill>
                  </a:tcPr>
                </a:tc>
                <a:tc rowSpan="2">
                  <a:txBody>
                    <a:bodyPr/>
                    <a:lstStyle/>
                    <a:p>
                      <a:pPr algn="ctr"/>
                      <a:r>
                        <a:rPr lang="es-CO" sz="1000" b="1">
                          <a:latin typeface="Raleway" pitchFamily="2" charset="77"/>
                          <a:cs typeface="Raanana" pitchFamily="2" charset="-79"/>
                        </a:rPr>
                        <a:t>Convenciones</a:t>
                      </a:r>
                    </a:p>
                  </a:txBody>
                  <a:tcPr anchor="ctr">
                    <a:lnB w="12700" cap="flat" cmpd="sng" algn="ctr">
                      <a:solidFill>
                        <a:schemeClr val="bg1">
                          <a:lumMod val="85000"/>
                        </a:schemeClr>
                      </a:solidFill>
                      <a:prstDash val="solid"/>
                      <a:round/>
                      <a:headEnd type="none" w="med" len="med"/>
                      <a:tailEnd type="none" w="med" len="med"/>
                    </a:lnB>
                    <a:solidFill>
                      <a:schemeClr val="bg2"/>
                    </a:solidFill>
                  </a:tcPr>
                </a:tc>
                <a:extLst>
                  <a:ext uri="{0D108BD9-81ED-4DB2-BD59-A6C34878D82A}">
                    <a16:rowId xmlns:a16="http://schemas.microsoft.com/office/drawing/2014/main" val="1898597382"/>
                  </a:ext>
                </a:extLst>
              </a:tr>
              <a:tr h="276446">
                <a:tc>
                  <a:txBody>
                    <a:bodyPr/>
                    <a:lstStyle/>
                    <a:p>
                      <a:r>
                        <a:rPr lang="es-CO" sz="1000" b="1">
                          <a:latin typeface="Raleway" pitchFamily="2" charset="77"/>
                          <a:cs typeface="Raanana" pitchFamily="2" charset="-79"/>
                        </a:rPr>
                        <a:t>Vista:</a:t>
                      </a:r>
                    </a:p>
                  </a:txBody>
                  <a:tcPr anchor="ctr">
                    <a:lnB w="12700" cap="flat" cmpd="sng" algn="ctr">
                      <a:solidFill>
                        <a:schemeClr val="bg1">
                          <a:lumMod val="85000"/>
                        </a:schemeClr>
                      </a:solidFill>
                      <a:prstDash val="solid"/>
                      <a:round/>
                      <a:headEnd type="none" w="med" len="med"/>
                      <a:tailEnd type="none" w="med" len="med"/>
                    </a:lnB>
                    <a:solidFill>
                      <a:schemeClr val="bg2"/>
                    </a:solidFill>
                  </a:tcPr>
                </a:tc>
                <a:tc gridSpan="2">
                  <a:txBody>
                    <a:bodyPr/>
                    <a:lstStyle/>
                    <a:p>
                      <a:r>
                        <a:rPr lang="es-CO" sz="1000">
                          <a:latin typeface="Raleway" pitchFamily="2" charset="77"/>
                          <a:cs typeface="Raanana" pitchFamily="2" charset="-79"/>
                        </a:rPr>
                        <a:t>Funcional</a:t>
                      </a:r>
                    </a:p>
                  </a:txBody>
                  <a:tcPr anchor="ctr">
                    <a:lnB w="12700" cap="flat" cmpd="sng" algn="ctr">
                      <a:solidFill>
                        <a:schemeClr val="bg1">
                          <a:lumMod val="85000"/>
                        </a:schemeClr>
                      </a:solidFill>
                      <a:prstDash val="solid"/>
                      <a:round/>
                      <a:headEnd type="none" w="med" len="med"/>
                      <a:tailEnd type="none" w="med" len="med"/>
                    </a:lnB>
                    <a:solidFill>
                      <a:schemeClr val="bg2"/>
                    </a:solidFill>
                  </a:tcPr>
                </a:tc>
                <a:tc hMerge="1">
                  <a:txBody>
                    <a:bodyPr/>
                    <a:lstStyle/>
                    <a:p>
                      <a:endParaRPr lang="es-CO" sz="1000">
                        <a:latin typeface="Raleway" pitchFamily="2" charset="77"/>
                        <a:cs typeface="Raanana" pitchFamily="2" charset="-79"/>
                      </a:endParaRPr>
                    </a:p>
                  </a:txBody>
                  <a:tcPr/>
                </a:tc>
                <a:tc>
                  <a:txBody>
                    <a:bodyPr/>
                    <a:lstStyle/>
                    <a:p>
                      <a:r>
                        <a:rPr lang="es-CO" sz="1000" b="1">
                          <a:latin typeface="Raleway" pitchFamily="2" charset="77"/>
                          <a:cs typeface="Raanana" pitchFamily="2" charset="-79"/>
                        </a:rPr>
                        <a:t>Modelo:</a:t>
                      </a:r>
                    </a:p>
                  </a:txBody>
                  <a:tcPr anchor="ctr">
                    <a:lnB w="12700" cap="flat" cmpd="sng" algn="ctr">
                      <a:solidFill>
                        <a:schemeClr val="bg1">
                          <a:lumMod val="85000"/>
                        </a:schemeClr>
                      </a:solidFill>
                      <a:prstDash val="solid"/>
                      <a:round/>
                      <a:headEnd type="none" w="med" len="med"/>
                      <a:tailEnd type="none" w="med" len="med"/>
                    </a:lnB>
                    <a:solidFill>
                      <a:schemeClr val="bg2"/>
                    </a:solidFill>
                  </a:tcPr>
                </a:tc>
                <a:tc gridSpan="2">
                  <a:txBody>
                    <a:bodyPr/>
                    <a:lstStyle/>
                    <a:p>
                      <a:r>
                        <a:rPr lang="es-CO" sz="1000">
                          <a:latin typeface="Raleway" pitchFamily="2" charset="77"/>
                          <a:cs typeface="Raanana" pitchFamily="2" charset="-79"/>
                        </a:rPr>
                        <a:t>Componentes</a:t>
                      </a:r>
                    </a:p>
                  </a:txBody>
                  <a:tcPr anchor="ctr">
                    <a:lnB w="12700" cap="flat" cmpd="sng" algn="ctr">
                      <a:solidFill>
                        <a:schemeClr val="bg1">
                          <a:lumMod val="85000"/>
                        </a:schemeClr>
                      </a:solidFill>
                      <a:prstDash val="solid"/>
                      <a:round/>
                      <a:headEnd type="none" w="med" len="med"/>
                      <a:tailEnd type="none" w="med" len="med"/>
                    </a:lnB>
                    <a:solidFill>
                      <a:schemeClr val="bg2"/>
                    </a:solidFill>
                  </a:tcPr>
                </a:tc>
                <a:tc hMerge="1">
                  <a:txBody>
                    <a:bodyPr/>
                    <a:lstStyle/>
                    <a:p>
                      <a:endParaRPr lang="es-CO" sz="1000">
                        <a:latin typeface="Raleway" pitchFamily="2" charset="77"/>
                        <a:cs typeface="Raanana" pitchFamily="2" charset="-79"/>
                      </a:endParaRPr>
                    </a:p>
                  </a:txBody>
                  <a:tcPr anchor="ctr"/>
                </a:tc>
                <a:tc>
                  <a:txBody>
                    <a:bodyPr/>
                    <a:lstStyle/>
                    <a:p>
                      <a:r>
                        <a:rPr lang="es-CO" sz="1000" b="1">
                          <a:latin typeface="Raleway" pitchFamily="2" charset="77"/>
                          <a:cs typeface="Raanana" pitchFamily="2" charset="-79"/>
                        </a:rPr>
                        <a:t>Notación:</a:t>
                      </a:r>
                    </a:p>
                  </a:txBody>
                  <a:tcPr anchor="ctr">
                    <a:lnB w="12700" cap="flat" cmpd="sng" algn="ctr">
                      <a:solidFill>
                        <a:schemeClr val="bg1">
                          <a:lumMod val="85000"/>
                        </a:schemeClr>
                      </a:solidFill>
                      <a:prstDash val="solid"/>
                      <a:round/>
                      <a:headEnd type="none" w="med" len="med"/>
                      <a:tailEnd type="none" w="med" len="med"/>
                    </a:lnB>
                    <a:solidFill>
                      <a:schemeClr val="bg2"/>
                    </a:solidFill>
                  </a:tcPr>
                </a:tc>
                <a:tc>
                  <a:txBody>
                    <a:bodyPr/>
                    <a:lstStyle/>
                    <a:p>
                      <a:endParaRPr lang="es-CO" sz="1000">
                        <a:latin typeface="Raleway" pitchFamily="2" charset="77"/>
                        <a:cs typeface="Raanana" pitchFamily="2" charset="-79"/>
                      </a:endParaRPr>
                    </a:p>
                  </a:txBody>
                  <a:tcPr anchor="ctr">
                    <a:lnB w="12700" cap="flat" cmpd="sng" algn="ctr">
                      <a:solidFill>
                        <a:schemeClr val="bg1">
                          <a:lumMod val="85000"/>
                        </a:schemeClr>
                      </a:solidFill>
                      <a:prstDash val="solid"/>
                      <a:round/>
                      <a:headEnd type="none" w="med" len="med"/>
                      <a:tailEnd type="none" w="med" len="med"/>
                    </a:lnB>
                    <a:solidFill>
                      <a:schemeClr val="bg2"/>
                    </a:solidFill>
                  </a:tcPr>
                </a:tc>
                <a:tc vMerge="1">
                  <a:txBody>
                    <a:bodyPr/>
                    <a:lstStyle/>
                    <a:p>
                      <a:endParaRPr lang="es-CO" sz="1000">
                        <a:latin typeface="Raleway" pitchFamily="2" charset="77"/>
                        <a:cs typeface="Raanana" pitchFamily="2" charset="-79"/>
                      </a:endParaRPr>
                    </a:p>
                  </a:txBody>
                  <a:tcPr/>
                </a:tc>
                <a:extLst>
                  <a:ext uri="{0D108BD9-81ED-4DB2-BD59-A6C34878D82A}">
                    <a16:rowId xmlns:a16="http://schemas.microsoft.com/office/drawing/2014/main" val="4245830454"/>
                  </a:ext>
                </a:extLst>
              </a:tr>
              <a:tr h="1767944">
                <a:tc gridSpan="8">
                  <a:txBody>
                    <a:bodyPr/>
                    <a:lstStyle/>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hMerge="1">
                  <a:txBody>
                    <a:bodyPr/>
                    <a:lstStyle/>
                    <a:p>
                      <a:endParaRPr lang="es-CO" sz="1000">
                        <a:latin typeface="Raleway" pitchFamily="2" charset="77"/>
                        <a:cs typeface="Raanana" pitchFamily="2" charset="-79"/>
                      </a:endParaRPr>
                    </a:p>
                  </a:txBody>
                  <a:tcPr anchor="ctr">
                    <a:solidFill>
                      <a:schemeClr val="bg1"/>
                    </a:solidFill>
                  </a:tcPr>
                </a:tc>
                <a:tc hMerge="1">
                  <a:txBody>
                    <a:bodyPr/>
                    <a:lstStyle/>
                    <a:p>
                      <a:endParaRPr lang="es-CO"/>
                    </a:p>
                  </a:txBody>
                  <a:tcPr/>
                </a:tc>
                <a:tc hMerge="1">
                  <a:txBody>
                    <a:bodyPr/>
                    <a:lstStyle/>
                    <a:p>
                      <a:endParaRPr lang="es-CO" sz="1000" b="1">
                        <a:latin typeface="Raleway" pitchFamily="2" charset="77"/>
                        <a:cs typeface="Raanana" pitchFamily="2" charset="-79"/>
                      </a:endParaRPr>
                    </a:p>
                  </a:txBody>
                  <a:tcPr anchor="ctr">
                    <a:solidFill>
                      <a:schemeClr val="bg1"/>
                    </a:solidFill>
                  </a:tcPr>
                </a:tc>
                <a:tc hMerge="1">
                  <a:txBody>
                    <a:bodyPr/>
                    <a:lstStyle/>
                    <a:p>
                      <a:endParaRPr lang="es-CO" sz="1000">
                        <a:latin typeface="Raleway" pitchFamily="2" charset="77"/>
                        <a:cs typeface="Raanana" pitchFamily="2" charset="-79"/>
                      </a:endParaRPr>
                    </a:p>
                  </a:txBody>
                  <a:tcPr anchor="ctr">
                    <a:solidFill>
                      <a:schemeClr val="bg1"/>
                    </a:solidFill>
                  </a:tcPr>
                </a:tc>
                <a:tc hMerge="1">
                  <a:txBody>
                    <a:bodyPr/>
                    <a:lstStyle/>
                    <a:p>
                      <a:endParaRPr lang="es-CO"/>
                    </a:p>
                  </a:txBody>
                  <a:tcPr/>
                </a:tc>
                <a:tc hMerge="1">
                  <a:txBody>
                    <a:bodyPr/>
                    <a:lstStyle/>
                    <a:p>
                      <a:endParaRPr lang="es-CO" sz="1000" b="1">
                        <a:latin typeface="Raleway" pitchFamily="2" charset="77"/>
                        <a:cs typeface="Raanana" pitchFamily="2" charset="-79"/>
                      </a:endParaRPr>
                    </a:p>
                  </a:txBody>
                  <a:tcPr anchor="ctr">
                    <a:solidFill>
                      <a:schemeClr val="bg1"/>
                    </a:solidFill>
                  </a:tcPr>
                </a:tc>
                <a:tc hMerge="1">
                  <a:txBody>
                    <a:bodyPr/>
                    <a:lstStyle/>
                    <a:p>
                      <a:endParaRPr lang="es-CO" sz="1000">
                        <a:latin typeface="Raleway" pitchFamily="2" charset="77"/>
                        <a:cs typeface="Raanana" pitchFamily="2" charset="-79"/>
                      </a:endParaRPr>
                    </a:p>
                  </a:txBody>
                  <a:tcPr anchor="ctr">
                    <a:solidFill>
                      <a:schemeClr val="bg1"/>
                    </a:solidFill>
                  </a:tcPr>
                </a:tc>
                <a:tc>
                  <a:txBody>
                    <a:bodyPr/>
                    <a:lstStyle/>
                    <a:p>
                      <a:pPr algn="ctr"/>
                      <a:endParaRPr lang="es-CO" sz="1000" b="1">
                        <a:latin typeface="Raleway" pitchFamily="2" charset="77"/>
                        <a:cs typeface="Raanana" pitchFamily="2" charset="-79"/>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390302365"/>
                  </a:ext>
                </a:extLst>
              </a:tr>
            </a:tbl>
          </a:graphicData>
        </a:graphic>
      </p:graphicFrame>
      <p:pic>
        <p:nvPicPr>
          <p:cNvPr id="2" name="Imagen 1">
            <a:extLst>
              <a:ext uri="{FF2B5EF4-FFF2-40B4-BE49-F238E27FC236}">
                <a16:creationId xmlns:a16="http://schemas.microsoft.com/office/drawing/2014/main" id="{62947530-9B22-4B16-15BD-F1A045C7EA89}"/>
              </a:ext>
            </a:extLst>
          </p:cNvPr>
          <p:cNvPicPr>
            <a:picLocks noChangeAspect="1"/>
          </p:cNvPicPr>
          <p:nvPr/>
        </p:nvPicPr>
        <p:blipFill>
          <a:blip r:embed="rId3"/>
          <a:stretch>
            <a:fillRect/>
          </a:stretch>
        </p:blipFill>
        <p:spPr>
          <a:xfrm>
            <a:off x="3036497" y="2035424"/>
            <a:ext cx="5194968" cy="3289912"/>
          </a:xfrm>
          <a:prstGeom prst="rect">
            <a:avLst/>
          </a:prstGeom>
        </p:spPr>
      </p:pic>
    </p:spTree>
    <p:extLst>
      <p:ext uri="{BB962C8B-B14F-4D97-AF65-F5344CB8AC3E}">
        <p14:creationId xmlns:p14="http://schemas.microsoft.com/office/powerpoint/2010/main" val="13987517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a:extLst>
              <a:ext uri="{FF2B5EF4-FFF2-40B4-BE49-F238E27FC236}">
                <a16:creationId xmlns:a16="http://schemas.microsoft.com/office/drawing/2014/main" id="{2E1A56A6-5B11-999A-09FC-E0BB673EA02A}"/>
              </a:ext>
            </a:extLst>
          </p:cNvPr>
          <p:cNvSpPr txBox="1">
            <a:spLocks/>
          </p:cNvSpPr>
          <p:nvPr/>
        </p:nvSpPr>
        <p:spPr>
          <a:xfrm>
            <a:off x="0" y="0"/>
            <a:ext cx="12192000" cy="82225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CO" sz="4400" b="1">
                <a:latin typeface="Raleway" pitchFamily="2" charset="77"/>
              </a:rPr>
              <a:t>Objetivos</a:t>
            </a:r>
          </a:p>
        </p:txBody>
      </p:sp>
      <p:sp>
        <p:nvSpPr>
          <p:cNvPr id="14" name="Marcador de contenido 2">
            <a:extLst>
              <a:ext uri="{FF2B5EF4-FFF2-40B4-BE49-F238E27FC236}">
                <a16:creationId xmlns:a16="http://schemas.microsoft.com/office/drawing/2014/main" id="{7FD70EA5-3020-1811-AFAF-8AC34456289E}"/>
              </a:ext>
            </a:extLst>
          </p:cNvPr>
          <p:cNvSpPr txBox="1">
            <a:spLocks/>
          </p:cNvSpPr>
          <p:nvPr/>
        </p:nvSpPr>
        <p:spPr>
          <a:xfrm>
            <a:off x="737189" y="1254644"/>
            <a:ext cx="9725248" cy="1637413"/>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342900" indent="-342900" algn="l">
              <a:buFont typeface="Arial" panose="020B0604020202020204" pitchFamily="34" charset="0"/>
              <a:buChar char="•"/>
            </a:pPr>
            <a:r>
              <a:rPr lang="es-CO" sz="1800">
                <a:latin typeface="Raleway" pitchFamily="2" charset="77"/>
              </a:rPr>
              <a:t>Poner en práctica los conceptos de visión de arquitectura</a:t>
            </a:r>
          </a:p>
          <a:p>
            <a:pPr marL="342900" indent="-342900" algn="l">
              <a:buFont typeface="Arial" panose="020B0604020202020204" pitchFamily="34" charset="0"/>
              <a:buChar char="•"/>
            </a:pPr>
            <a:r>
              <a:rPr lang="es-CO" sz="1800">
                <a:latin typeface="Raleway" pitchFamily="2" charset="77"/>
                <a:cs typeface="Arial" panose="020B0604020202020204"/>
              </a:rPr>
              <a:t>Repasar los conceptos de vistas y puntos de vistas</a:t>
            </a:r>
          </a:p>
          <a:p>
            <a:pPr marL="342900" indent="-342900" algn="l">
              <a:buFont typeface="Arial" panose="020B0604020202020204" pitchFamily="34" charset="0"/>
              <a:buChar char="•"/>
            </a:pPr>
            <a:r>
              <a:rPr lang="es-CO" sz="1800">
                <a:latin typeface="Raleway" pitchFamily="2" charset="77"/>
                <a:cs typeface="Arial" panose="020B0604020202020204"/>
              </a:rPr>
              <a:t>Elaborar la visión de arquitectura para el proyecto del curso</a:t>
            </a:r>
          </a:p>
          <a:p>
            <a:pPr marL="342900" indent="-342900" algn="l">
              <a:buFont typeface="Arial" panose="020B0604020202020204" pitchFamily="34" charset="0"/>
              <a:buChar char="•"/>
            </a:pPr>
            <a:endParaRPr lang="es-CO" sz="1800">
              <a:latin typeface="Raleway" pitchFamily="2" charset="77"/>
              <a:cs typeface="Arial" panose="020B0604020202020204"/>
            </a:endParaRPr>
          </a:p>
          <a:p>
            <a:endParaRPr lang="es-CO" sz="1800">
              <a:latin typeface="Raleway" pitchFamily="2" charset="77"/>
              <a:cs typeface="Arial" panose="020B0604020202020204"/>
            </a:endParaRPr>
          </a:p>
        </p:txBody>
      </p:sp>
      <p:pic>
        <p:nvPicPr>
          <p:cNvPr id="15" name="Imagen 14">
            <a:extLst>
              <a:ext uri="{FF2B5EF4-FFF2-40B4-BE49-F238E27FC236}">
                <a16:creationId xmlns:a16="http://schemas.microsoft.com/office/drawing/2014/main" id="{9115B8F1-7EA6-8BEB-3187-CDFE8926171A}"/>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11004236" y="6447885"/>
            <a:ext cx="1187764" cy="410115"/>
          </a:xfrm>
          <a:prstGeom prst="rect">
            <a:avLst/>
          </a:prstGeom>
        </p:spPr>
      </p:pic>
    </p:spTree>
    <p:extLst>
      <p:ext uri="{BB962C8B-B14F-4D97-AF65-F5344CB8AC3E}">
        <p14:creationId xmlns:p14="http://schemas.microsoft.com/office/powerpoint/2010/main" val="203020611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a:extLst>
              <a:ext uri="{FF2B5EF4-FFF2-40B4-BE49-F238E27FC236}">
                <a16:creationId xmlns:a16="http://schemas.microsoft.com/office/drawing/2014/main" id="{2E1A56A6-5B11-999A-09FC-E0BB673EA02A}"/>
              </a:ext>
            </a:extLst>
          </p:cNvPr>
          <p:cNvSpPr txBox="1">
            <a:spLocks/>
          </p:cNvSpPr>
          <p:nvPr/>
        </p:nvSpPr>
        <p:spPr>
          <a:xfrm>
            <a:off x="0" y="95889"/>
            <a:ext cx="12192000" cy="822251"/>
          </a:xfrm>
          <a:prstGeom prst="rect">
            <a:avLst/>
          </a:prstGeom>
        </p:spPr>
        <p:txBody>
          <a:bodyPr vert="horz" lIns="91440" tIns="45720" rIns="91440" bIns="45720" rtlCol="0" anchor="b">
            <a:normAutofit fontScale="925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CO" sz="4800" b="1">
                <a:latin typeface="Raleway" pitchFamily="2" charset="77"/>
              </a:rPr>
              <a:t>Visión de arquitectura</a:t>
            </a:r>
          </a:p>
          <a:p>
            <a:r>
              <a:rPr lang="es-CO" sz="1900">
                <a:latin typeface="Raleway" pitchFamily="2" charset="77"/>
              </a:rPr>
              <a:t>Modelo de Despliegue</a:t>
            </a:r>
          </a:p>
        </p:txBody>
      </p:sp>
      <p:pic>
        <p:nvPicPr>
          <p:cNvPr id="15" name="Imagen 14">
            <a:extLst>
              <a:ext uri="{FF2B5EF4-FFF2-40B4-BE49-F238E27FC236}">
                <a16:creationId xmlns:a16="http://schemas.microsoft.com/office/drawing/2014/main" id="{9115B8F1-7EA6-8BEB-3187-CDFE8926171A}"/>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11004236" y="6447885"/>
            <a:ext cx="1187764" cy="410115"/>
          </a:xfrm>
          <a:prstGeom prst="rect">
            <a:avLst/>
          </a:prstGeom>
        </p:spPr>
      </p:pic>
      <p:sp>
        <p:nvSpPr>
          <p:cNvPr id="3" name="Marcador de contenido 2">
            <a:extLst>
              <a:ext uri="{FF2B5EF4-FFF2-40B4-BE49-F238E27FC236}">
                <a16:creationId xmlns:a16="http://schemas.microsoft.com/office/drawing/2014/main" id="{68759256-07FA-C4C8-154A-E7502AEF848B}"/>
              </a:ext>
            </a:extLst>
          </p:cNvPr>
          <p:cNvSpPr txBox="1">
            <a:spLocks/>
          </p:cNvSpPr>
          <p:nvPr/>
        </p:nvSpPr>
        <p:spPr>
          <a:xfrm>
            <a:off x="708836" y="1791587"/>
            <a:ext cx="9725248" cy="1637413"/>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endParaRPr lang="es-CO" sz="1800">
              <a:latin typeface="Raleway" pitchFamily="2" charset="77"/>
              <a:cs typeface="Arial" panose="020B0604020202020204"/>
            </a:endParaRPr>
          </a:p>
        </p:txBody>
      </p:sp>
      <p:graphicFrame>
        <p:nvGraphicFramePr>
          <p:cNvPr id="7" name="Tabla 7">
            <a:extLst>
              <a:ext uri="{FF2B5EF4-FFF2-40B4-BE49-F238E27FC236}">
                <a16:creationId xmlns:a16="http://schemas.microsoft.com/office/drawing/2014/main" id="{6DDC55FE-21FF-E798-1C79-1E1B19C7E452}"/>
              </a:ext>
            </a:extLst>
          </p:cNvPr>
          <p:cNvGraphicFramePr>
            <a:graphicFrameLocks noGrp="1"/>
          </p:cNvGraphicFramePr>
          <p:nvPr>
            <p:extLst>
              <p:ext uri="{D42A27DB-BD31-4B8C-83A1-F6EECF244321}">
                <p14:modId xmlns:p14="http://schemas.microsoft.com/office/powerpoint/2010/main" val="3752996457"/>
              </p:ext>
            </p:extLst>
          </p:nvPr>
        </p:nvGraphicFramePr>
        <p:xfrm>
          <a:off x="485554" y="918140"/>
          <a:ext cx="11245701" cy="5524481"/>
        </p:xfrm>
        <a:graphic>
          <a:graphicData uri="http://schemas.openxmlformats.org/drawingml/2006/table">
            <a:tbl>
              <a:tblPr bandRow="1">
                <a:tableStyleId>{F5AB1C69-6EDB-4FF4-983F-18BD219EF322}</a:tableStyleId>
              </a:tblPr>
              <a:tblGrid>
                <a:gridCol w="990367">
                  <a:extLst>
                    <a:ext uri="{9D8B030D-6E8A-4147-A177-3AD203B41FA5}">
                      <a16:colId xmlns:a16="http://schemas.microsoft.com/office/drawing/2014/main" val="3293761650"/>
                    </a:ext>
                  </a:extLst>
                </a:gridCol>
                <a:gridCol w="2608989">
                  <a:extLst>
                    <a:ext uri="{9D8B030D-6E8A-4147-A177-3AD203B41FA5}">
                      <a16:colId xmlns:a16="http://schemas.microsoft.com/office/drawing/2014/main" val="2228959084"/>
                    </a:ext>
                  </a:extLst>
                </a:gridCol>
                <a:gridCol w="544485">
                  <a:extLst>
                    <a:ext uri="{9D8B030D-6E8A-4147-A177-3AD203B41FA5}">
                      <a16:colId xmlns:a16="http://schemas.microsoft.com/office/drawing/2014/main" val="717483703"/>
                    </a:ext>
                  </a:extLst>
                </a:gridCol>
                <a:gridCol w="938886">
                  <a:extLst>
                    <a:ext uri="{9D8B030D-6E8A-4147-A177-3AD203B41FA5}">
                      <a16:colId xmlns:a16="http://schemas.microsoft.com/office/drawing/2014/main" val="416968729"/>
                    </a:ext>
                  </a:extLst>
                </a:gridCol>
                <a:gridCol w="953021">
                  <a:extLst>
                    <a:ext uri="{9D8B030D-6E8A-4147-A177-3AD203B41FA5}">
                      <a16:colId xmlns:a16="http://schemas.microsoft.com/office/drawing/2014/main" val="2598274751"/>
                    </a:ext>
                  </a:extLst>
                </a:gridCol>
                <a:gridCol w="2251935">
                  <a:extLst>
                    <a:ext uri="{9D8B030D-6E8A-4147-A177-3AD203B41FA5}">
                      <a16:colId xmlns:a16="http://schemas.microsoft.com/office/drawing/2014/main" val="1506731670"/>
                    </a:ext>
                  </a:extLst>
                </a:gridCol>
                <a:gridCol w="913583">
                  <a:extLst>
                    <a:ext uri="{9D8B030D-6E8A-4147-A177-3AD203B41FA5}">
                      <a16:colId xmlns:a16="http://schemas.microsoft.com/office/drawing/2014/main" val="1997503074"/>
                    </a:ext>
                  </a:extLst>
                </a:gridCol>
                <a:gridCol w="663154">
                  <a:extLst>
                    <a:ext uri="{9D8B030D-6E8A-4147-A177-3AD203B41FA5}">
                      <a16:colId xmlns:a16="http://schemas.microsoft.com/office/drawing/2014/main" val="1273509751"/>
                    </a:ext>
                  </a:extLst>
                </a:gridCol>
                <a:gridCol w="1381281">
                  <a:extLst>
                    <a:ext uri="{9D8B030D-6E8A-4147-A177-3AD203B41FA5}">
                      <a16:colId xmlns:a16="http://schemas.microsoft.com/office/drawing/2014/main" val="2602127082"/>
                    </a:ext>
                  </a:extLst>
                </a:gridCol>
              </a:tblGrid>
              <a:tr h="279795">
                <a:tc>
                  <a:txBody>
                    <a:bodyPr/>
                    <a:lstStyle/>
                    <a:p>
                      <a:pPr algn="l"/>
                      <a:r>
                        <a:rPr lang="es-CO" sz="1000" b="1">
                          <a:latin typeface="Raleway" pitchFamily="2" charset="77"/>
                          <a:cs typeface="Raanana" pitchFamily="2" charset="-79"/>
                        </a:rPr>
                        <a:t>Proyecto:</a:t>
                      </a:r>
                    </a:p>
                  </a:txBody>
                  <a:tcPr anchor="ctr">
                    <a:solidFill>
                      <a:schemeClr val="bg2"/>
                    </a:solidFill>
                  </a:tcPr>
                </a:tc>
                <a:tc>
                  <a:txBody>
                    <a:bodyPr/>
                    <a:lstStyle/>
                    <a:p>
                      <a:r>
                        <a:rPr lang="es-CO" sz="1000">
                          <a:latin typeface="Raleway" pitchFamily="2" charset="77"/>
                          <a:cs typeface="Raanana" pitchFamily="2" charset="-79"/>
                        </a:rPr>
                        <a:t>Fotografía Imperial</a:t>
                      </a:r>
                    </a:p>
                  </a:txBody>
                  <a:tcPr anchor="ctr">
                    <a:solidFill>
                      <a:schemeClr val="bg2"/>
                    </a:solidFill>
                  </a:tcPr>
                </a:tc>
                <a:tc>
                  <a:txBody>
                    <a:bodyPr/>
                    <a:lstStyle/>
                    <a:p>
                      <a:r>
                        <a:rPr lang="es-CO" sz="1000" b="1">
                          <a:latin typeface="Raleway" pitchFamily="2" charset="77"/>
                          <a:cs typeface="Raanana" pitchFamily="2" charset="-79"/>
                        </a:rPr>
                        <a:t>ID:</a:t>
                      </a:r>
                    </a:p>
                  </a:txBody>
                  <a:tcPr anchor="ctr">
                    <a:solidFill>
                      <a:schemeClr val="bg2"/>
                    </a:solidFill>
                  </a:tcPr>
                </a:tc>
                <a:tc>
                  <a:txBody>
                    <a:bodyPr/>
                    <a:lstStyle/>
                    <a:p>
                      <a:r>
                        <a:rPr lang="es-CO" sz="1000">
                          <a:latin typeface="Raleway" pitchFamily="2" charset="77"/>
                          <a:cs typeface="Raanana" pitchFamily="2" charset="-79"/>
                        </a:rPr>
                        <a:t>VA-004</a:t>
                      </a:r>
                    </a:p>
                  </a:txBody>
                  <a:tcPr anchor="ctr">
                    <a:solidFill>
                      <a:schemeClr val="bg2"/>
                    </a:solidFill>
                  </a:tcPr>
                </a:tc>
                <a:tc>
                  <a:txBody>
                    <a:bodyPr/>
                    <a:lstStyle/>
                    <a:p>
                      <a:r>
                        <a:rPr lang="es-CO" sz="1000" b="1">
                          <a:latin typeface="Raleway" pitchFamily="2" charset="77"/>
                          <a:cs typeface="Raanana" pitchFamily="2" charset="-79"/>
                        </a:rPr>
                        <a:t>Elaboración:</a:t>
                      </a:r>
                    </a:p>
                  </a:txBody>
                  <a:tcPr anchor="ctr">
                    <a:solidFill>
                      <a:schemeClr val="bg2"/>
                    </a:solidFill>
                  </a:tcPr>
                </a:tc>
                <a:tc>
                  <a:txBody>
                    <a:bodyPr/>
                    <a:lstStyle/>
                    <a:p>
                      <a:r>
                        <a:rPr lang="es-CO" sz="1000">
                          <a:latin typeface="Raleway" pitchFamily="2" charset="77"/>
                          <a:cs typeface="Raanana" pitchFamily="2" charset="-79"/>
                        </a:rPr>
                        <a:t>Wilson Calvo Alvarez</a:t>
                      </a:r>
                    </a:p>
                  </a:txBody>
                  <a:tcPr anchor="ctr">
                    <a:solidFill>
                      <a:schemeClr val="bg2"/>
                    </a:solidFill>
                  </a:tcPr>
                </a:tc>
                <a:tc>
                  <a:txBody>
                    <a:bodyPr/>
                    <a:lstStyle/>
                    <a:p>
                      <a:r>
                        <a:rPr lang="es-CO" sz="1000" b="1">
                          <a:latin typeface="Raleway" pitchFamily="2" charset="77"/>
                          <a:cs typeface="Raanana" pitchFamily="2" charset="-79"/>
                        </a:rPr>
                        <a:t>Versión:</a:t>
                      </a:r>
                    </a:p>
                  </a:txBody>
                  <a:tcPr anchor="ctr">
                    <a:solidFill>
                      <a:schemeClr val="bg2"/>
                    </a:solidFill>
                  </a:tcPr>
                </a:tc>
                <a:tc>
                  <a:txBody>
                    <a:bodyPr/>
                    <a:lstStyle/>
                    <a:p>
                      <a:r>
                        <a:rPr lang="es-CO" sz="1000">
                          <a:latin typeface="Raleway" pitchFamily="2" charset="77"/>
                          <a:cs typeface="Raanana" pitchFamily="2" charset="-79"/>
                        </a:rPr>
                        <a:t>1.0</a:t>
                      </a:r>
                    </a:p>
                  </a:txBody>
                  <a:tcPr anchor="ctr">
                    <a:solidFill>
                      <a:schemeClr val="bg2"/>
                    </a:solidFill>
                  </a:tcPr>
                </a:tc>
                <a:tc rowSpan="2">
                  <a:txBody>
                    <a:bodyPr/>
                    <a:lstStyle/>
                    <a:p>
                      <a:pPr algn="ctr"/>
                      <a:r>
                        <a:rPr lang="es-CO" sz="1000" b="1">
                          <a:latin typeface="Raleway" pitchFamily="2" charset="77"/>
                          <a:cs typeface="Raanana" pitchFamily="2" charset="-79"/>
                        </a:rPr>
                        <a:t>Convenciones</a:t>
                      </a:r>
                    </a:p>
                  </a:txBody>
                  <a:tcPr anchor="ctr">
                    <a:lnB w="12700" cap="flat" cmpd="sng" algn="ctr">
                      <a:solidFill>
                        <a:schemeClr val="bg1">
                          <a:lumMod val="85000"/>
                        </a:schemeClr>
                      </a:solidFill>
                      <a:prstDash val="solid"/>
                      <a:round/>
                      <a:headEnd type="none" w="med" len="med"/>
                      <a:tailEnd type="none" w="med" len="med"/>
                    </a:lnB>
                    <a:solidFill>
                      <a:schemeClr val="bg2"/>
                    </a:solidFill>
                  </a:tcPr>
                </a:tc>
                <a:extLst>
                  <a:ext uri="{0D108BD9-81ED-4DB2-BD59-A6C34878D82A}">
                    <a16:rowId xmlns:a16="http://schemas.microsoft.com/office/drawing/2014/main" val="1898597382"/>
                  </a:ext>
                </a:extLst>
              </a:tr>
              <a:tr h="276446">
                <a:tc>
                  <a:txBody>
                    <a:bodyPr/>
                    <a:lstStyle/>
                    <a:p>
                      <a:r>
                        <a:rPr lang="es-CO" sz="1000" b="1">
                          <a:latin typeface="Raleway" pitchFamily="2" charset="77"/>
                          <a:cs typeface="Raanana" pitchFamily="2" charset="-79"/>
                        </a:rPr>
                        <a:t>Vista:</a:t>
                      </a:r>
                    </a:p>
                  </a:txBody>
                  <a:tcPr anchor="ctr">
                    <a:lnB w="12700" cap="flat" cmpd="sng" algn="ctr">
                      <a:solidFill>
                        <a:schemeClr val="bg1">
                          <a:lumMod val="85000"/>
                        </a:schemeClr>
                      </a:solidFill>
                      <a:prstDash val="solid"/>
                      <a:round/>
                      <a:headEnd type="none" w="med" len="med"/>
                      <a:tailEnd type="none" w="med" len="med"/>
                    </a:lnB>
                    <a:solidFill>
                      <a:schemeClr val="bg2"/>
                    </a:solidFill>
                  </a:tcPr>
                </a:tc>
                <a:tc gridSpan="2">
                  <a:txBody>
                    <a:bodyPr/>
                    <a:lstStyle/>
                    <a:p>
                      <a:r>
                        <a:rPr lang="es-CO" sz="1000">
                          <a:latin typeface="Raleway" pitchFamily="2" charset="77"/>
                          <a:cs typeface="Raanana" pitchFamily="2" charset="-79"/>
                        </a:rPr>
                        <a:t>Funcional</a:t>
                      </a:r>
                    </a:p>
                  </a:txBody>
                  <a:tcPr anchor="ctr">
                    <a:lnB w="12700" cap="flat" cmpd="sng" algn="ctr">
                      <a:solidFill>
                        <a:schemeClr val="bg1">
                          <a:lumMod val="85000"/>
                        </a:schemeClr>
                      </a:solidFill>
                      <a:prstDash val="solid"/>
                      <a:round/>
                      <a:headEnd type="none" w="med" len="med"/>
                      <a:tailEnd type="none" w="med" len="med"/>
                    </a:lnB>
                    <a:solidFill>
                      <a:schemeClr val="bg2"/>
                    </a:solidFill>
                  </a:tcPr>
                </a:tc>
                <a:tc hMerge="1">
                  <a:txBody>
                    <a:bodyPr/>
                    <a:lstStyle/>
                    <a:p>
                      <a:endParaRPr lang="es-CO" sz="1000">
                        <a:latin typeface="Raleway" pitchFamily="2" charset="77"/>
                        <a:cs typeface="Raanana" pitchFamily="2" charset="-79"/>
                      </a:endParaRPr>
                    </a:p>
                  </a:txBody>
                  <a:tcPr/>
                </a:tc>
                <a:tc>
                  <a:txBody>
                    <a:bodyPr/>
                    <a:lstStyle/>
                    <a:p>
                      <a:r>
                        <a:rPr lang="es-CO" sz="1000" b="1">
                          <a:latin typeface="Raleway" pitchFamily="2" charset="77"/>
                          <a:cs typeface="Raanana" pitchFamily="2" charset="-79"/>
                        </a:rPr>
                        <a:t>Modelo:</a:t>
                      </a:r>
                    </a:p>
                  </a:txBody>
                  <a:tcPr anchor="ctr">
                    <a:lnB w="12700" cap="flat" cmpd="sng" algn="ctr">
                      <a:solidFill>
                        <a:schemeClr val="bg1">
                          <a:lumMod val="85000"/>
                        </a:schemeClr>
                      </a:solidFill>
                      <a:prstDash val="solid"/>
                      <a:round/>
                      <a:headEnd type="none" w="med" len="med"/>
                      <a:tailEnd type="none" w="med" len="med"/>
                    </a:lnB>
                    <a:solidFill>
                      <a:schemeClr val="bg2"/>
                    </a:solidFill>
                  </a:tcPr>
                </a:tc>
                <a:tc gridSpan="2">
                  <a:txBody>
                    <a:bodyPr/>
                    <a:lstStyle/>
                    <a:p>
                      <a:r>
                        <a:rPr lang="es-CO" sz="1000">
                          <a:latin typeface="Raleway" pitchFamily="2" charset="77"/>
                          <a:cs typeface="Raanana" pitchFamily="2" charset="-79"/>
                        </a:rPr>
                        <a:t>Despliegue</a:t>
                      </a:r>
                    </a:p>
                  </a:txBody>
                  <a:tcPr anchor="ctr">
                    <a:lnB w="12700" cap="flat" cmpd="sng" algn="ctr">
                      <a:solidFill>
                        <a:schemeClr val="bg1">
                          <a:lumMod val="85000"/>
                        </a:schemeClr>
                      </a:solidFill>
                      <a:prstDash val="solid"/>
                      <a:round/>
                      <a:headEnd type="none" w="med" len="med"/>
                      <a:tailEnd type="none" w="med" len="med"/>
                    </a:lnB>
                    <a:solidFill>
                      <a:schemeClr val="bg2"/>
                    </a:solidFill>
                  </a:tcPr>
                </a:tc>
                <a:tc hMerge="1">
                  <a:txBody>
                    <a:bodyPr/>
                    <a:lstStyle/>
                    <a:p>
                      <a:endParaRPr lang="es-CO" sz="1000">
                        <a:latin typeface="Raleway" pitchFamily="2" charset="77"/>
                        <a:cs typeface="Raanana" pitchFamily="2" charset="-79"/>
                      </a:endParaRPr>
                    </a:p>
                  </a:txBody>
                  <a:tcPr anchor="ctr"/>
                </a:tc>
                <a:tc>
                  <a:txBody>
                    <a:bodyPr/>
                    <a:lstStyle/>
                    <a:p>
                      <a:r>
                        <a:rPr lang="es-CO" sz="1000" b="1">
                          <a:latin typeface="Raleway" pitchFamily="2" charset="77"/>
                          <a:cs typeface="Raanana" pitchFamily="2" charset="-79"/>
                        </a:rPr>
                        <a:t>Notación:</a:t>
                      </a:r>
                    </a:p>
                  </a:txBody>
                  <a:tcPr anchor="ctr">
                    <a:lnB w="12700" cap="flat" cmpd="sng" algn="ctr">
                      <a:solidFill>
                        <a:schemeClr val="bg1">
                          <a:lumMod val="85000"/>
                        </a:schemeClr>
                      </a:solidFill>
                      <a:prstDash val="solid"/>
                      <a:round/>
                      <a:headEnd type="none" w="med" len="med"/>
                      <a:tailEnd type="none" w="med" len="med"/>
                    </a:lnB>
                    <a:solidFill>
                      <a:schemeClr val="bg2"/>
                    </a:solidFill>
                  </a:tcPr>
                </a:tc>
                <a:tc>
                  <a:txBody>
                    <a:bodyPr/>
                    <a:lstStyle/>
                    <a:p>
                      <a:r>
                        <a:rPr lang="es-CO" sz="1000">
                          <a:latin typeface="Raleway" pitchFamily="2" charset="77"/>
                          <a:cs typeface="Raanana" pitchFamily="2" charset="-79"/>
                        </a:rPr>
                        <a:t>UML2.0</a:t>
                      </a:r>
                    </a:p>
                  </a:txBody>
                  <a:tcPr anchor="ctr">
                    <a:lnB w="12700" cap="flat" cmpd="sng" algn="ctr">
                      <a:solidFill>
                        <a:schemeClr val="bg1">
                          <a:lumMod val="85000"/>
                        </a:schemeClr>
                      </a:solidFill>
                      <a:prstDash val="solid"/>
                      <a:round/>
                      <a:headEnd type="none" w="med" len="med"/>
                      <a:tailEnd type="none" w="med" len="med"/>
                    </a:lnB>
                    <a:solidFill>
                      <a:schemeClr val="bg2"/>
                    </a:solidFill>
                  </a:tcPr>
                </a:tc>
                <a:tc vMerge="1">
                  <a:txBody>
                    <a:bodyPr/>
                    <a:lstStyle/>
                    <a:p>
                      <a:endParaRPr lang="es-CO" sz="1000">
                        <a:latin typeface="Raleway" pitchFamily="2" charset="77"/>
                        <a:cs typeface="Raanana" pitchFamily="2" charset="-79"/>
                      </a:endParaRPr>
                    </a:p>
                  </a:txBody>
                  <a:tcPr/>
                </a:tc>
                <a:extLst>
                  <a:ext uri="{0D108BD9-81ED-4DB2-BD59-A6C34878D82A}">
                    <a16:rowId xmlns:a16="http://schemas.microsoft.com/office/drawing/2014/main" val="4245830454"/>
                  </a:ext>
                </a:extLst>
              </a:tr>
              <a:tr h="1767944">
                <a:tc gridSpan="8">
                  <a:txBody>
                    <a:bodyPr/>
                    <a:lstStyle/>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p>
                      <a:endParaRPr lang="es-CO" sz="1000" b="1">
                        <a:latin typeface="Raleway" pitchFamily="2" charset="77"/>
                        <a:cs typeface="Raanana" pitchFamily="2" charset="-79"/>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hMerge="1">
                  <a:txBody>
                    <a:bodyPr/>
                    <a:lstStyle/>
                    <a:p>
                      <a:endParaRPr lang="es-CO" sz="1000">
                        <a:latin typeface="Raleway" pitchFamily="2" charset="77"/>
                        <a:cs typeface="Raanana" pitchFamily="2" charset="-79"/>
                      </a:endParaRPr>
                    </a:p>
                  </a:txBody>
                  <a:tcPr anchor="ctr">
                    <a:solidFill>
                      <a:schemeClr val="bg1"/>
                    </a:solidFill>
                  </a:tcPr>
                </a:tc>
                <a:tc hMerge="1">
                  <a:txBody>
                    <a:bodyPr/>
                    <a:lstStyle/>
                    <a:p>
                      <a:endParaRPr lang="es-CO"/>
                    </a:p>
                  </a:txBody>
                  <a:tcPr/>
                </a:tc>
                <a:tc hMerge="1">
                  <a:txBody>
                    <a:bodyPr/>
                    <a:lstStyle/>
                    <a:p>
                      <a:endParaRPr lang="es-CO" sz="1000" b="1">
                        <a:latin typeface="Raleway" pitchFamily="2" charset="77"/>
                        <a:cs typeface="Raanana" pitchFamily="2" charset="-79"/>
                      </a:endParaRPr>
                    </a:p>
                  </a:txBody>
                  <a:tcPr anchor="ctr">
                    <a:solidFill>
                      <a:schemeClr val="bg1"/>
                    </a:solidFill>
                  </a:tcPr>
                </a:tc>
                <a:tc hMerge="1">
                  <a:txBody>
                    <a:bodyPr/>
                    <a:lstStyle/>
                    <a:p>
                      <a:endParaRPr lang="es-CO" sz="1000">
                        <a:latin typeface="Raleway" pitchFamily="2" charset="77"/>
                        <a:cs typeface="Raanana" pitchFamily="2" charset="-79"/>
                      </a:endParaRPr>
                    </a:p>
                  </a:txBody>
                  <a:tcPr anchor="ctr">
                    <a:solidFill>
                      <a:schemeClr val="bg1"/>
                    </a:solidFill>
                  </a:tcPr>
                </a:tc>
                <a:tc hMerge="1">
                  <a:txBody>
                    <a:bodyPr/>
                    <a:lstStyle/>
                    <a:p>
                      <a:endParaRPr lang="es-CO"/>
                    </a:p>
                  </a:txBody>
                  <a:tcPr/>
                </a:tc>
                <a:tc hMerge="1">
                  <a:txBody>
                    <a:bodyPr/>
                    <a:lstStyle/>
                    <a:p>
                      <a:endParaRPr lang="es-CO" sz="1000" b="1">
                        <a:latin typeface="Raleway" pitchFamily="2" charset="77"/>
                        <a:cs typeface="Raanana" pitchFamily="2" charset="-79"/>
                      </a:endParaRPr>
                    </a:p>
                  </a:txBody>
                  <a:tcPr anchor="ctr">
                    <a:solidFill>
                      <a:schemeClr val="bg1"/>
                    </a:solidFill>
                  </a:tcPr>
                </a:tc>
                <a:tc hMerge="1">
                  <a:txBody>
                    <a:bodyPr/>
                    <a:lstStyle/>
                    <a:p>
                      <a:endParaRPr lang="es-CO" sz="1000">
                        <a:latin typeface="Raleway" pitchFamily="2" charset="77"/>
                        <a:cs typeface="Raanana" pitchFamily="2" charset="-79"/>
                      </a:endParaRPr>
                    </a:p>
                  </a:txBody>
                  <a:tcPr anchor="ctr">
                    <a:solidFill>
                      <a:schemeClr val="bg1"/>
                    </a:solidFill>
                  </a:tcPr>
                </a:tc>
                <a:tc>
                  <a:txBody>
                    <a:bodyPr/>
                    <a:lstStyle/>
                    <a:p>
                      <a:pPr algn="ctr"/>
                      <a:endParaRPr lang="es-CO" sz="1000" b="1">
                        <a:latin typeface="Raleway" pitchFamily="2" charset="77"/>
                        <a:cs typeface="Raanana" pitchFamily="2" charset="-79"/>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390302365"/>
                  </a:ext>
                </a:extLst>
              </a:tr>
            </a:tbl>
          </a:graphicData>
        </a:graphic>
      </p:graphicFrame>
      <p:pic>
        <p:nvPicPr>
          <p:cNvPr id="2" name="Imagen 1">
            <a:extLst>
              <a:ext uri="{FF2B5EF4-FFF2-40B4-BE49-F238E27FC236}">
                <a16:creationId xmlns:a16="http://schemas.microsoft.com/office/drawing/2014/main" id="{07E6DF71-DBB3-203C-8AEF-6118AA39866F}"/>
              </a:ext>
            </a:extLst>
          </p:cNvPr>
          <p:cNvPicPr>
            <a:picLocks noChangeAspect="1"/>
          </p:cNvPicPr>
          <p:nvPr/>
        </p:nvPicPr>
        <p:blipFill>
          <a:blip r:embed="rId3"/>
          <a:stretch>
            <a:fillRect/>
          </a:stretch>
        </p:blipFill>
        <p:spPr>
          <a:xfrm>
            <a:off x="2944172" y="1854678"/>
            <a:ext cx="5254576" cy="3847897"/>
          </a:xfrm>
          <a:prstGeom prst="rect">
            <a:avLst/>
          </a:prstGeom>
        </p:spPr>
      </p:pic>
    </p:spTree>
    <p:extLst>
      <p:ext uri="{BB962C8B-B14F-4D97-AF65-F5344CB8AC3E}">
        <p14:creationId xmlns:p14="http://schemas.microsoft.com/office/powerpoint/2010/main" val="33460498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a:extLst>
              <a:ext uri="{FF2B5EF4-FFF2-40B4-BE49-F238E27FC236}">
                <a16:creationId xmlns:a16="http://schemas.microsoft.com/office/drawing/2014/main" id="{2E1A56A6-5B11-999A-09FC-E0BB673EA02A}"/>
              </a:ext>
            </a:extLst>
          </p:cNvPr>
          <p:cNvSpPr txBox="1">
            <a:spLocks/>
          </p:cNvSpPr>
          <p:nvPr/>
        </p:nvSpPr>
        <p:spPr>
          <a:xfrm>
            <a:off x="0" y="0"/>
            <a:ext cx="12192000" cy="82225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CO" sz="4400" b="1">
                <a:latin typeface="Raleway" pitchFamily="2" charset="77"/>
              </a:rPr>
              <a:t>Actividades</a:t>
            </a:r>
          </a:p>
        </p:txBody>
      </p:sp>
      <p:pic>
        <p:nvPicPr>
          <p:cNvPr id="15" name="Imagen 14">
            <a:extLst>
              <a:ext uri="{FF2B5EF4-FFF2-40B4-BE49-F238E27FC236}">
                <a16:creationId xmlns:a16="http://schemas.microsoft.com/office/drawing/2014/main" id="{9115B8F1-7EA6-8BEB-3187-CDFE8926171A}"/>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11004236" y="6447885"/>
            <a:ext cx="1187764" cy="410115"/>
          </a:xfrm>
          <a:prstGeom prst="rect">
            <a:avLst/>
          </a:prstGeom>
        </p:spPr>
      </p:pic>
      <p:sp>
        <p:nvSpPr>
          <p:cNvPr id="4" name="Marcador de contenido 2">
            <a:extLst>
              <a:ext uri="{FF2B5EF4-FFF2-40B4-BE49-F238E27FC236}">
                <a16:creationId xmlns:a16="http://schemas.microsoft.com/office/drawing/2014/main" id="{3C032F93-2625-3ECB-C79D-9A9DC5606041}"/>
              </a:ext>
            </a:extLst>
          </p:cNvPr>
          <p:cNvSpPr txBox="1">
            <a:spLocks/>
          </p:cNvSpPr>
          <p:nvPr/>
        </p:nvSpPr>
        <p:spPr>
          <a:xfrm>
            <a:off x="737188" y="1254644"/>
            <a:ext cx="10774327" cy="5131979"/>
          </a:xfrm>
          <a:prstGeom prst="rect">
            <a:avLst/>
          </a:prstGeom>
        </p:spPr>
        <p:txBody>
          <a:bodyPr vert="horz" lIns="91440" tIns="45720" rIns="91440" bIns="45720" rtlCol="0" anchor="t">
            <a:normAutofit fontScale="250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857250" indent="-857250" algn="l">
              <a:lnSpc>
                <a:spcPct val="120000"/>
              </a:lnSpc>
              <a:buFont typeface="Arial" panose="020B0604020202020204" pitchFamily="34" charset="0"/>
              <a:buChar char="•"/>
            </a:pPr>
            <a:r>
              <a:rPr lang="es-CO" sz="7200">
                <a:latin typeface="Raleway" pitchFamily="2" charset="77"/>
              </a:rPr>
              <a:t>Junto con su grupo de trabajo lea el enunciado del proyecto del curso.</a:t>
            </a:r>
          </a:p>
          <a:p>
            <a:pPr marL="857250" indent="-857250" algn="l">
              <a:lnSpc>
                <a:spcPct val="120000"/>
              </a:lnSpc>
              <a:buFont typeface="Arial" panose="020B0604020202020204" pitchFamily="34" charset="0"/>
              <a:buChar char="•"/>
            </a:pPr>
            <a:r>
              <a:rPr lang="es-CO" sz="7200">
                <a:latin typeface="Raleway" pitchFamily="2" charset="77"/>
              </a:rPr>
              <a:t>Junto con su grupo de trabajo, debe comenzar la elaboración de la visión de arquitectura del proyecto del curso, identifique: </a:t>
            </a:r>
          </a:p>
          <a:p>
            <a:pPr marL="1314450" lvl="1" indent="-857250" algn="l">
              <a:lnSpc>
                <a:spcPct val="120000"/>
              </a:lnSpc>
              <a:buFont typeface="Arial" panose="020B0604020202020204" pitchFamily="34" charset="0"/>
              <a:buChar char="•"/>
            </a:pPr>
            <a:r>
              <a:rPr lang="es-CO" sz="7200">
                <a:latin typeface="Raleway" pitchFamily="2" charset="77"/>
              </a:rPr>
              <a:t>Problema de negocio a resolver</a:t>
            </a:r>
          </a:p>
          <a:p>
            <a:pPr marL="1314450" lvl="1" indent="-857250" algn="l">
              <a:lnSpc>
                <a:spcPct val="120000"/>
              </a:lnSpc>
              <a:buFont typeface="Arial" panose="020B0604020202020204" pitchFamily="34" charset="0"/>
              <a:buChar char="•"/>
            </a:pPr>
            <a:r>
              <a:rPr lang="es-CO" sz="7200">
                <a:latin typeface="Raleway" pitchFamily="2" charset="77"/>
              </a:rPr>
              <a:t>Objetivos de los </a:t>
            </a:r>
            <a:r>
              <a:rPr lang="es-CO" sz="7200" err="1">
                <a:latin typeface="Raleway" pitchFamily="2" charset="77"/>
              </a:rPr>
              <a:t>stakeholders</a:t>
            </a:r>
            <a:endParaRPr lang="es-CO" sz="7200">
              <a:latin typeface="Raleway" pitchFamily="2" charset="77"/>
            </a:endParaRPr>
          </a:p>
          <a:p>
            <a:pPr marL="1314450" lvl="1" indent="-857250" algn="l">
              <a:lnSpc>
                <a:spcPct val="120000"/>
              </a:lnSpc>
              <a:buFont typeface="Arial" panose="020B0604020202020204" pitchFamily="34" charset="0"/>
              <a:buChar char="•"/>
            </a:pPr>
            <a:r>
              <a:rPr lang="es-CO" sz="7200">
                <a:latin typeface="Raleway" pitchFamily="2" charset="77"/>
              </a:rPr>
              <a:t>Riesgos identificados</a:t>
            </a:r>
          </a:p>
          <a:p>
            <a:pPr marL="1314450" lvl="1" indent="-857250" algn="l">
              <a:lnSpc>
                <a:spcPct val="120000"/>
              </a:lnSpc>
              <a:buFont typeface="Arial" panose="020B0604020202020204" pitchFamily="34" charset="0"/>
              <a:buChar char="•"/>
            </a:pPr>
            <a:r>
              <a:rPr lang="es-CO" sz="7200">
                <a:latin typeface="Raleway" pitchFamily="2" charset="77"/>
              </a:rPr>
              <a:t>Restricciones de negocio y tecnología</a:t>
            </a:r>
          </a:p>
          <a:p>
            <a:pPr marL="1314450" lvl="1" indent="-857250" algn="l">
              <a:lnSpc>
                <a:spcPct val="120000"/>
              </a:lnSpc>
              <a:buFont typeface="Arial" panose="020B0604020202020204" pitchFamily="34" charset="0"/>
              <a:buChar char="•"/>
            </a:pPr>
            <a:r>
              <a:rPr lang="es-CO" sz="7200">
                <a:latin typeface="Raleway" pitchFamily="2" charset="77"/>
              </a:rPr>
              <a:t>Esfuerzo estimado para construir la aplicación </a:t>
            </a:r>
          </a:p>
          <a:p>
            <a:pPr marL="1314450" lvl="1" indent="-857250" algn="l">
              <a:lnSpc>
                <a:spcPct val="120000"/>
              </a:lnSpc>
              <a:buFont typeface="Arial" panose="020B0604020202020204" pitchFamily="34" charset="0"/>
              <a:buChar char="•"/>
            </a:pPr>
            <a:r>
              <a:rPr lang="es-CO" sz="7200">
                <a:latin typeface="Raleway" pitchFamily="2" charset="77"/>
              </a:rPr>
              <a:t>Modelo de contexto</a:t>
            </a:r>
          </a:p>
          <a:p>
            <a:pPr marL="1314450" lvl="1" indent="-857250" algn="l">
              <a:lnSpc>
                <a:spcPct val="120000"/>
              </a:lnSpc>
              <a:buFont typeface="Arial" panose="020B0604020202020204" pitchFamily="34" charset="0"/>
              <a:buChar char="•"/>
            </a:pPr>
            <a:r>
              <a:rPr lang="es-CO" sz="7200">
                <a:latin typeface="Raleway" pitchFamily="2" charset="77"/>
              </a:rPr>
              <a:t>Modelo de dominio</a:t>
            </a:r>
          </a:p>
          <a:p>
            <a:pPr marL="1314450" lvl="1" indent="-857250" algn="l">
              <a:lnSpc>
                <a:spcPct val="120000"/>
              </a:lnSpc>
              <a:buFont typeface="Arial" panose="020B0604020202020204" pitchFamily="34" charset="0"/>
              <a:buChar char="•"/>
            </a:pPr>
            <a:r>
              <a:rPr lang="es-CO" sz="7200">
                <a:latin typeface="Raleway" pitchFamily="2" charset="77"/>
              </a:rPr>
              <a:t>Modelo de componentes</a:t>
            </a:r>
          </a:p>
          <a:p>
            <a:pPr marL="1314450" lvl="1" indent="-857250" algn="l">
              <a:lnSpc>
                <a:spcPct val="120000"/>
              </a:lnSpc>
              <a:buFont typeface="Arial" panose="020B0604020202020204" pitchFamily="34" charset="0"/>
              <a:buChar char="•"/>
            </a:pPr>
            <a:r>
              <a:rPr lang="es-CO" sz="7200">
                <a:latin typeface="Raleway" pitchFamily="2" charset="77"/>
              </a:rPr>
              <a:t>Modelo de despliegue </a:t>
            </a:r>
          </a:p>
          <a:p>
            <a:pPr marL="1314450" lvl="1" indent="-857250" algn="l">
              <a:lnSpc>
                <a:spcPct val="120000"/>
              </a:lnSpc>
              <a:buFont typeface="Arial" panose="020B0604020202020204" pitchFamily="34" charset="0"/>
              <a:buChar char="•"/>
            </a:pPr>
            <a:endParaRPr lang="es-CO" sz="7200">
              <a:latin typeface="Raleway" pitchFamily="2" charset="77"/>
            </a:endParaRPr>
          </a:p>
          <a:p>
            <a:pPr algn="l">
              <a:lnSpc>
                <a:spcPct val="120000"/>
              </a:lnSpc>
            </a:pPr>
            <a:r>
              <a:rPr lang="es-CO" sz="7200" b="1">
                <a:latin typeface="Raleway" pitchFamily="2" charset="77"/>
              </a:rPr>
              <a:t>NOTA</a:t>
            </a:r>
            <a:r>
              <a:rPr lang="es-CO" sz="7200">
                <a:latin typeface="Raleway" pitchFamily="2" charset="77"/>
              </a:rPr>
              <a:t>: Todo el trabajo de este cuaderno debe ser en grupo</a:t>
            </a:r>
          </a:p>
          <a:p>
            <a:pPr marL="857250" indent="-857250" algn="l">
              <a:lnSpc>
                <a:spcPct val="120000"/>
              </a:lnSpc>
              <a:buFont typeface="Arial" panose="020B0604020202020204" pitchFamily="34" charset="0"/>
              <a:buChar char="•"/>
            </a:pPr>
            <a:endParaRPr lang="es-CO" sz="7200">
              <a:latin typeface="Raleway" pitchFamily="2" charset="77"/>
            </a:endParaRPr>
          </a:p>
          <a:p>
            <a:pPr>
              <a:lnSpc>
                <a:spcPct val="120000"/>
              </a:lnSpc>
            </a:pPr>
            <a:endParaRPr lang="es-CO" sz="1800">
              <a:latin typeface="Raleway" pitchFamily="2" charset="77"/>
              <a:cs typeface="Arial" panose="020B0604020202020204"/>
            </a:endParaRPr>
          </a:p>
        </p:txBody>
      </p:sp>
    </p:spTree>
    <p:extLst>
      <p:ext uri="{BB962C8B-B14F-4D97-AF65-F5344CB8AC3E}">
        <p14:creationId xmlns:p14="http://schemas.microsoft.com/office/powerpoint/2010/main" val="20289639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a:extLst>
              <a:ext uri="{FF2B5EF4-FFF2-40B4-BE49-F238E27FC236}">
                <a16:creationId xmlns:a16="http://schemas.microsoft.com/office/drawing/2014/main" id="{2E1A56A6-5B11-999A-09FC-E0BB673EA02A}"/>
              </a:ext>
            </a:extLst>
          </p:cNvPr>
          <p:cNvSpPr txBox="1">
            <a:spLocks/>
          </p:cNvSpPr>
          <p:nvPr/>
        </p:nvSpPr>
        <p:spPr>
          <a:xfrm>
            <a:off x="0" y="0"/>
            <a:ext cx="12192000" cy="82225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CO" sz="4400" b="1">
                <a:latin typeface="Raleway" pitchFamily="2" charset="77"/>
              </a:rPr>
              <a:t>Visión de arquitectura</a:t>
            </a:r>
          </a:p>
        </p:txBody>
      </p:sp>
      <p:pic>
        <p:nvPicPr>
          <p:cNvPr id="15" name="Imagen 14">
            <a:extLst>
              <a:ext uri="{FF2B5EF4-FFF2-40B4-BE49-F238E27FC236}">
                <a16:creationId xmlns:a16="http://schemas.microsoft.com/office/drawing/2014/main" id="{9115B8F1-7EA6-8BEB-3187-CDFE8926171A}"/>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11004236" y="6447885"/>
            <a:ext cx="1187764" cy="410115"/>
          </a:xfrm>
          <a:prstGeom prst="rect">
            <a:avLst/>
          </a:prstGeom>
        </p:spPr>
      </p:pic>
      <p:graphicFrame>
        <p:nvGraphicFramePr>
          <p:cNvPr id="2" name="Tabla 4">
            <a:extLst>
              <a:ext uri="{FF2B5EF4-FFF2-40B4-BE49-F238E27FC236}">
                <a16:creationId xmlns:a16="http://schemas.microsoft.com/office/drawing/2014/main" id="{F60CC28C-F9FC-6D49-D4E6-F7A307127090}"/>
              </a:ext>
            </a:extLst>
          </p:cNvPr>
          <p:cNvGraphicFramePr>
            <a:graphicFrameLocks/>
          </p:cNvGraphicFramePr>
          <p:nvPr>
            <p:extLst>
              <p:ext uri="{D42A27DB-BD31-4B8C-83A1-F6EECF244321}">
                <p14:modId xmlns:p14="http://schemas.microsoft.com/office/powerpoint/2010/main" val="2914113878"/>
              </p:ext>
            </p:extLst>
          </p:nvPr>
        </p:nvGraphicFramePr>
        <p:xfrm>
          <a:off x="708836" y="1169012"/>
          <a:ext cx="10653824" cy="5237459"/>
        </p:xfrm>
        <a:graphic>
          <a:graphicData uri="http://schemas.openxmlformats.org/drawingml/2006/table">
            <a:tbl>
              <a:tblPr firstRow="1" bandRow="1">
                <a:tableStyleId>{0505E3EF-67EA-436B-97B2-0124C06EBD24}</a:tableStyleId>
              </a:tblPr>
              <a:tblGrid>
                <a:gridCol w="10653824">
                  <a:extLst>
                    <a:ext uri="{9D8B030D-6E8A-4147-A177-3AD203B41FA5}">
                      <a16:colId xmlns:a16="http://schemas.microsoft.com/office/drawing/2014/main" val="20000"/>
                    </a:ext>
                  </a:extLst>
                </a:gridCol>
              </a:tblGrid>
              <a:tr h="482579">
                <a:tc>
                  <a:txBody>
                    <a:bodyPr/>
                    <a:lstStyle/>
                    <a:p>
                      <a:pPr algn="ctr"/>
                      <a:r>
                        <a:rPr lang="es-CO" sz="1800" dirty="0">
                          <a:latin typeface="Raleway"/>
                        </a:rPr>
                        <a:t>Problema a resolver</a:t>
                      </a:r>
                    </a:p>
                  </a:txBody>
                  <a:tcPr/>
                </a:tc>
                <a:extLst>
                  <a:ext uri="{0D108BD9-81ED-4DB2-BD59-A6C34878D82A}">
                    <a16:rowId xmlns:a16="http://schemas.microsoft.com/office/drawing/2014/main" val="10000"/>
                  </a:ext>
                </a:extLst>
              </a:tr>
              <a:tr h="4518072">
                <a:tc>
                  <a:txBody>
                    <a:bodyPr/>
                    <a:lstStyle/>
                    <a:p>
                      <a:pPr marL="0" marR="0" lvl="0" indent="0" algn="l">
                        <a:lnSpc>
                          <a:spcPct val="100000"/>
                        </a:lnSpc>
                        <a:spcBef>
                          <a:spcPts val="0"/>
                        </a:spcBef>
                        <a:spcAft>
                          <a:spcPts val="0"/>
                        </a:spcAft>
                        <a:buNone/>
                      </a:pPr>
                      <a:r>
                        <a:rPr lang="es-CO" sz="1800" b="0" i="0" u="none" strike="noStrike" noProof="0" dirty="0"/>
                        <a:t>La Clínica Imperial es una institución privada de salud dedicada a la consulta externa, cirugías, tratamiento de enfermedades crónicas y servicio de urgencias para todo tipo de pacientes y edades, por lo que requiere realizar un proceso de renovación en sus sistemas informáticos, el cual le permita mejorar la manera oportuna que lleva sus servicios, aumentar la satisfacción de los pacientes y seguir adoptando la mejor imagen de la Clínica, por lo que actualmente la Clínica presenta algunos inconvenientes en sus sistemas de información que operan actualmente, por lo que requiere un rediseño de innovación en los mismos.</a:t>
                      </a:r>
                    </a:p>
                    <a:p>
                      <a:pPr marL="0" marR="0" lvl="0" indent="0" algn="l">
                        <a:lnSpc>
                          <a:spcPct val="100000"/>
                        </a:lnSpc>
                        <a:spcBef>
                          <a:spcPts val="0"/>
                        </a:spcBef>
                        <a:spcAft>
                          <a:spcPts val="0"/>
                        </a:spcAft>
                        <a:buNone/>
                      </a:pPr>
                      <a:endParaRPr lang="es-CO" sz="1800" b="0" i="0" u="none" strike="noStrike" noProof="0" dirty="0"/>
                    </a:p>
                    <a:p>
                      <a:pPr marL="0" marR="0" lvl="0" indent="0" algn="l">
                        <a:lnSpc>
                          <a:spcPct val="100000"/>
                        </a:lnSpc>
                        <a:spcBef>
                          <a:spcPts val="0"/>
                        </a:spcBef>
                        <a:spcAft>
                          <a:spcPts val="0"/>
                        </a:spcAft>
                        <a:buNone/>
                      </a:pPr>
                      <a:r>
                        <a:rPr lang="es-CO" sz="1800" b="0" i="0" u="none" strike="noStrike" noProof="0" dirty="0"/>
                        <a:t>Se propende que este nuevo proyecto contribuya con la mejora continua del modelo de atención a los pacientes, a la calidad de un mejor servicio por todo el personal médico y demás instituciones que tiene convenios con la Clínica Imperial.</a:t>
                      </a:r>
                    </a:p>
                    <a:p>
                      <a:pPr marL="0" marR="0" lvl="0" indent="0" algn="l">
                        <a:lnSpc>
                          <a:spcPct val="100000"/>
                        </a:lnSpc>
                        <a:spcBef>
                          <a:spcPts val="0"/>
                        </a:spcBef>
                        <a:spcAft>
                          <a:spcPts val="0"/>
                        </a:spcAft>
                        <a:buNone/>
                      </a:pPr>
                      <a:endParaRPr lang="es-CO" sz="1800" b="0" i="0" u="none" strike="noStrike" noProof="0" dirty="0"/>
                    </a:p>
                    <a:p>
                      <a:pPr marL="0" marR="0" lvl="0" indent="0" algn="l">
                        <a:lnSpc>
                          <a:spcPct val="100000"/>
                        </a:lnSpc>
                        <a:spcBef>
                          <a:spcPts val="0"/>
                        </a:spcBef>
                        <a:spcAft>
                          <a:spcPts val="0"/>
                        </a:spcAft>
                        <a:buNone/>
                      </a:pPr>
                      <a:endParaRPr lang="es-CO" sz="1800" b="0" i="0" u="none" strike="noStrike" noProof="0" dirty="0"/>
                    </a:p>
                    <a:p>
                      <a:pPr marL="0" marR="0" lvl="0" indent="0" algn="l">
                        <a:lnSpc>
                          <a:spcPct val="100000"/>
                        </a:lnSpc>
                        <a:spcBef>
                          <a:spcPts val="0"/>
                        </a:spcBef>
                        <a:spcAft>
                          <a:spcPts val="0"/>
                        </a:spcAft>
                        <a:buNone/>
                      </a:pPr>
                      <a:endParaRPr lang="es-CO" sz="1800" b="0" i="0" u="none" strike="noStrike" noProof="0" dirty="0"/>
                    </a:p>
                    <a:p>
                      <a:endParaRPr lang="es-CO" sz="1800">
                        <a:latin typeface="Raleway" pitchFamily="2" charset="77"/>
                      </a:endParaRPr>
                    </a:p>
                    <a:p>
                      <a:endParaRPr lang="es-CO" sz="1800">
                        <a:latin typeface="Raleway" pitchFamily="2" charset="77"/>
                      </a:endParaRPr>
                    </a:p>
                    <a:p>
                      <a:endParaRPr lang="es-CO" sz="1800">
                        <a:latin typeface="Raleway" pitchFamily="2" charset="77"/>
                      </a:endParaRPr>
                    </a:p>
                    <a:p>
                      <a:endParaRPr lang="es-CO" sz="1800">
                        <a:latin typeface="Raleway" pitchFamily="2" charset="77"/>
                      </a:endParaRPr>
                    </a:p>
                  </a:txBody>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24966618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a:extLst>
              <a:ext uri="{FF2B5EF4-FFF2-40B4-BE49-F238E27FC236}">
                <a16:creationId xmlns:a16="http://schemas.microsoft.com/office/drawing/2014/main" id="{2E1A56A6-5B11-999A-09FC-E0BB673EA02A}"/>
              </a:ext>
            </a:extLst>
          </p:cNvPr>
          <p:cNvSpPr txBox="1">
            <a:spLocks/>
          </p:cNvSpPr>
          <p:nvPr/>
        </p:nvSpPr>
        <p:spPr>
          <a:xfrm>
            <a:off x="0" y="0"/>
            <a:ext cx="12192000" cy="82225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CO" sz="4400" b="1">
                <a:latin typeface="Raleway" pitchFamily="2" charset="77"/>
              </a:rPr>
              <a:t>Visión de arquitectura</a:t>
            </a:r>
          </a:p>
        </p:txBody>
      </p:sp>
      <p:pic>
        <p:nvPicPr>
          <p:cNvPr id="15" name="Imagen 14">
            <a:extLst>
              <a:ext uri="{FF2B5EF4-FFF2-40B4-BE49-F238E27FC236}">
                <a16:creationId xmlns:a16="http://schemas.microsoft.com/office/drawing/2014/main" id="{9115B8F1-7EA6-8BEB-3187-CDFE8926171A}"/>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11004236" y="6447885"/>
            <a:ext cx="1187764" cy="410115"/>
          </a:xfrm>
          <a:prstGeom prst="rect">
            <a:avLst/>
          </a:prstGeom>
        </p:spPr>
      </p:pic>
      <p:graphicFrame>
        <p:nvGraphicFramePr>
          <p:cNvPr id="2" name="Tabla 4">
            <a:extLst>
              <a:ext uri="{FF2B5EF4-FFF2-40B4-BE49-F238E27FC236}">
                <a16:creationId xmlns:a16="http://schemas.microsoft.com/office/drawing/2014/main" id="{F60CC28C-F9FC-6D49-D4E6-F7A307127090}"/>
              </a:ext>
            </a:extLst>
          </p:cNvPr>
          <p:cNvGraphicFramePr>
            <a:graphicFrameLocks/>
          </p:cNvGraphicFramePr>
          <p:nvPr>
            <p:extLst>
              <p:ext uri="{D42A27DB-BD31-4B8C-83A1-F6EECF244321}">
                <p14:modId xmlns:p14="http://schemas.microsoft.com/office/powerpoint/2010/main" val="316541139"/>
              </p:ext>
            </p:extLst>
          </p:nvPr>
        </p:nvGraphicFramePr>
        <p:xfrm>
          <a:off x="766345" y="924597"/>
          <a:ext cx="10333779" cy="5732419"/>
        </p:xfrm>
        <a:graphic>
          <a:graphicData uri="http://schemas.openxmlformats.org/drawingml/2006/table">
            <a:tbl>
              <a:tblPr firstRow="1" bandRow="1">
                <a:tableStyleId>{0505E3EF-67EA-436B-97B2-0124C06EBD24}</a:tableStyleId>
              </a:tblPr>
              <a:tblGrid>
                <a:gridCol w="10333779">
                  <a:extLst>
                    <a:ext uri="{9D8B030D-6E8A-4147-A177-3AD203B41FA5}">
                      <a16:colId xmlns:a16="http://schemas.microsoft.com/office/drawing/2014/main" val="20000"/>
                    </a:ext>
                  </a:extLst>
                </a:gridCol>
              </a:tblGrid>
              <a:tr h="341941">
                <a:tc>
                  <a:txBody>
                    <a:bodyPr/>
                    <a:lstStyle/>
                    <a:p>
                      <a:pPr algn="ctr"/>
                      <a:r>
                        <a:rPr lang="es-CO" sz="1800">
                          <a:latin typeface="Raleway"/>
                        </a:rPr>
                        <a:t>Objetivos de los </a:t>
                      </a:r>
                      <a:r>
                        <a:rPr lang="es-CO" sz="1800" err="1">
                          <a:latin typeface="Raleway"/>
                        </a:rPr>
                        <a:t>stakeholders</a:t>
                      </a:r>
                      <a:endParaRPr lang="es-CO" sz="1800">
                        <a:latin typeface="Raleway"/>
                      </a:endParaRPr>
                    </a:p>
                  </a:txBody>
                  <a:tcPr/>
                </a:tc>
                <a:extLst>
                  <a:ext uri="{0D108BD9-81ED-4DB2-BD59-A6C34878D82A}">
                    <a16:rowId xmlns:a16="http://schemas.microsoft.com/office/drawing/2014/main" val="10000"/>
                  </a:ext>
                </a:extLst>
              </a:tr>
              <a:tr h="5000899">
                <a:tc>
                  <a:txBody>
                    <a:bodyPr/>
                    <a:lstStyle/>
                    <a:p>
                      <a:pPr marL="285750" marR="0" lvl="0" indent="-285750" algn="l" rtl="0" eaLnBrk="1" fontAlgn="auto" latinLnBrk="0" hangingPunct="1">
                        <a:lnSpc>
                          <a:spcPct val="100000"/>
                        </a:lnSpc>
                        <a:spcBef>
                          <a:spcPts val="0"/>
                        </a:spcBef>
                        <a:spcAft>
                          <a:spcPts val="0"/>
                        </a:spcAft>
                        <a:buClrTx/>
                        <a:buSzTx/>
                        <a:buFont typeface="Arial"/>
                        <a:buChar char="•"/>
                      </a:pPr>
                      <a:r>
                        <a:rPr lang="es-CO" sz="2000" b="0" i="0" u="none" strike="noStrike" noProof="0"/>
                        <a:t>Conseguir los objetivos propuestos de la clínica, gestionar y brindar el conocimiento necesario para llevar a cabo dichos objetivos.</a:t>
                      </a:r>
                      <a:endParaRPr lang="en-US" sz="2000"/>
                    </a:p>
                    <a:p>
                      <a:pPr marL="0" marR="0" lvl="0" indent="0" algn="l">
                        <a:lnSpc>
                          <a:spcPct val="100000"/>
                        </a:lnSpc>
                        <a:spcBef>
                          <a:spcPts val="0"/>
                        </a:spcBef>
                        <a:spcAft>
                          <a:spcPts val="0"/>
                        </a:spcAft>
                        <a:buClrTx/>
                        <a:buSzTx/>
                        <a:buNone/>
                      </a:pPr>
                      <a:endParaRPr lang="es-CO" sz="2000" b="0" i="0" u="none" strike="noStrike" noProof="0"/>
                    </a:p>
                    <a:p>
                      <a:pPr marL="285750" lvl="0" indent="-285750" algn="l">
                        <a:lnSpc>
                          <a:spcPct val="100000"/>
                        </a:lnSpc>
                        <a:spcBef>
                          <a:spcPts val="0"/>
                        </a:spcBef>
                        <a:spcAft>
                          <a:spcPts val="0"/>
                        </a:spcAft>
                        <a:buClrTx/>
                        <a:buSzTx/>
                        <a:buFont typeface="Arial" panose="020B0604020202020204" pitchFamily="34" charset="0"/>
                        <a:buChar char="•"/>
                      </a:pPr>
                      <a:r>
                        <a:rPr lang="es-CO" sz="2000" b="0" i="0" u="none" strike="noStrike" noProof="0"/>
                        <a:t>Administrar la planta física y el recurso humano.</a:t>
                      </a:r>
                      <a:endParaRPr lang="es-CO" sz="2000"/>
                    </a:p>
                    <a:p>
                      <a:pPr marL="0" lvl="0" indent="0" algn="l">
                        <a:lnSpc>
                          <a:spcPct val="100000"/>
                        </a:lnSpc>
                        <a:spcBef>
                          <a:spcPts val="0"/>
                        </a:spcBef>
                        <a:spcAft>
                          <a:spcPts val="0"/>
                        </a:spcAft>
                        <a:buClrTx/>
                        <a:buSzTx/>
                        <a:buNone/>
                      </a:pPr>
                      <a:endParaRPr lang="es-CO" sz="2000" b="0" i="0" u="none" strike="noStrike" noProof="0"/>
                    </a:p>
                    <a:p>
                      <a:pPr marL="285750" lvl="0" indent="-285750" algn="l">
                        <a:lnSpc>
                          <a:spcPct val="100000"/>
                        </a:lnSpc>
                        <a:spcBef>
                          <a:spcPts val="0"/>
                        </a:spcBef>
                        <a:spcAft>
                          <a:spcPts val="0"/>
                        </a:spcAft>
                        <a:buClrTx/>
                        <a:buSzTx/>
                        <a:buFont typeface="Arial" panose="020B0604020202020204" pitchFamily="34" charset="0"/>
                        <a:buChar char="•"/>
                      </a:pPr>
                      <a:r>
                        <a:rPr lang="es-CO" sz="2000" b="0" i="0" u="none" strike="noStrike" noProof="0"/>
                        <a:t>Brindar la prestación oportuna de los servicios de salud (Hospitalización, urgencias, consultas externas, laboratorios, </a:t>
                      </a:r>
                      <a:r>
                        <a:rPr lang="es-CO" sz="2000" b="0" i="0" u="none" strike="noStrike" noProof="0" err="1"/>
                        <a:t>etc</a:t>
                      </a:r>
                      <a:r>
                        <a:rPr lang="es-CO" sz="2000" b="0" i="0" u="none" strike="noStrike" noProof="0"/>
                        <a:t>)</a:t>
                      </a:r>
                      <a:endParaRPr lang="es-CO" sz="2000"/>
                    </a:p>
                    <a:p>
                      <a:pPr marL="0" lvl="0" indent="0" algn="l">
                        <a:lnSpc>
                          <a:spcPct val="100000"/>
                        </a:lnSpc>
                        <a:spcBef>
                          <a:spcPts val="0"/>
                        </a:spcBef>
                        <a:spcAft>
                          <a:spcPts val="0"/>
                        </a:spcAft>
                        <a:buClrTx/>
                        <a:buSzTx/>
                        <a:buNone/>
                      </a:pPr>
                      <a:endParaRPr lang="es-CO" sz="2000" b="0" i="0" u="none" strike="noStrike" noProof="0"/>
                    </a:p>
                    <a:p>
                      <a:pPr marL="285750" lvl="0" indent="-285750" algn="l">
                        <a:lnSpc>
                          <a:spcPct val="100000"/>
                        </a:lnSpc>
                        <a:spcBef>
                          <a:spcPts val="0"/>
                        </a:spcBef>
                        <a:spcAft>
                          <a:spcPts val="0"/>
                        </a:spcAft>
                        <a:buClrTx/>
                        <a:buSzTx/>
                        <a:buFont typeface="Arial" panose="020B0604020202020204" pitchFamily="34" charset="0"/>
                        <a:buChar char="•"/>
                      </a:pPr>
                      <a:r>
                        <a:rPr lang="es-CO" sz="2000" b="0" i="0" u="none" strike="noStrike" noProof="0"/>
                        <a:t>Generar y validar la facturación, cuentas médicas, tesorería, </a:t>
                      </a:r>
                      <a:r>
                        <a:rPr lang="es-CO" sz="2000" b="0" i="0" u="none" strike="noStrike" noProof="0" err="1"/>
                        <a:t>etc</a:t>
                      </a:r>
                      <a:r>
                        <a:rPr lang="es-CO" sz="2000" b="0" i="0" u="none" strike="noStrike" noProof="0"/>
                        <a:t>)</a:t>
                      </a:r>
                      <a:endParaRPr lang="es-CO" sz="2000"/>
                    </a:p>
                    <a:p>
                      <a:pPr marL="0" lvl="0" indent="0" algn="l">
                        <a:lnSpc>
                          <a:spcPct val="100000"/>
                        </a:lnSpc>
                        <a:spcBef>
                          <a:spcPts val="0"/>
                        </a:spcBef>
                        <a:spcAft>
                          <a:spcPts val="0"/>
                        </a:spcAft>
                        <a:buClrTx/>
                        <a:buSzTx/>
                        <a:buNone/>
                      </a:pPr>
                      <a:endParaRPr lang="es-CO" sz="2000" b="0" i="0" u="none" strike="noStrike" noProof="0"/>
                    </a:p>
                    <a:p>
                      <a:pPr marL="285750" lvl="0" indent="-285750" algn="l">
                        <a:lnSpc>
                          <a:spcPct val="100000"/>
                        </a:lnSpc>
                        <a:spcBef>
                          <a:spcPts val="0"/>
                        </a:spcBef>
                        <a:spcAft>
                          <a:spcPts val="0"/>
                        </a:spcAft>
                        <a:buClrTx/>
                        <a:buSzTx/>
                        <a:buFont typeface="Arial" panose="020B0604020202020204" pitchFamily="34" charset="0"/>
                        <a:buChar char="•"/>
                      </a:pPr>
                      <a:r>
                        <a:rPr lang="es-CO" sz="2000" b="0" i="0" u="none" strike="noStrike" noProof="0"/>
                        <a:t>Suministrar y dirigir la infraestructura y el </a:t>
                      </a:r>
                      <a:r>
                        <a:rPr lang="es-CO" sz="2000" b="0" i="0" u="none" strike="noStrike" noProof="0" err="1"/>
                        <a:t>stack</a:t>
                      </a:r>
                      <a:r>
                        <a:rPr lang="es-CO" sz="2000" b="0" i="0" u="none" strike="noStrike" noProof="0"/>
                        <a:t> tecnológico  (desarrollo, mesa de ayuda, datos e información) de la clínica. Velar por la seguridad, integridad y confidencialidad de la información que se gestione en la clínica. </a:t>
                      </a:r>
                    </a:p>
                    <a:p>
                      <a:pPr marL="285750" lvl="0" indent="-285750" algn="l">
                        <a:lnSpc>
                          <a:spcPct val="100000"/>
                        </a:lnSpc>
                        <a:spcBef>
                          <a:spcPts val="0"/>
                        </a:spcBef>
                        <a:spcAft>
                          <a:spcPts val="0"/>
                        </a:spcAft>
                        <a:buClrTx/>
                        <a:buSzTx/>
                        <a:buFont typeface="Arial" panose="020B0604020202020204" pitchFamily="34" charset="0"/>
                        <a:buChar char="•"/>
                      </a:pPr>
                      <a:endParaRPr lang="es-CO" sz="2000" b="0" i="0" u="none" strike="noStrike" noProof="0"/>
                    </a:p>
                    <a:p>
                      <a:pPr marL="285750" lvl="0" indent="-285750" algn="l">
                        <a:lnSpc>
                          <a:spcPct val="100000"/>
                        </a:lnSpc>
                        <a:spcBef>
                          <a:spcPts val="0"/>
                        </a:spcBef>
                        <a:spcAft>
                          <a:spcPts val="0"/>
                        </a:spcAft>
                        <a:buClrTx/>
                        <a:buSzTx/>
                        <a:buFont typeface="Arial" panose="020B0604020202020204" pitchFamily="34" charset="0"/>
                        <a:buChar char="•"/>
                      </a:pPr>
                      <a:r>
                        <a:rPr lang="es-CO" sz="2000" b="0" i="0" u="none" strike="noStrike" noProof="0"/>
                        <a:t>Gestionar las relaciones corporativas con otras entidades de salud y proveedores.</a:t>
                      </a:r>
                      <a:endParaRPr lang="es-CO" sz="2000"/>
                    </a:p>
                  </a:txBody>
                  <a:tcPr/>
                </a:tc>
                <a:extLst>
                  <a:ext uri="{0D108BD9-81ED-4DB2-BD59-A6C34878D82A}">
                    <a16:rowId xmlns:a16="http://schemas.microsoft.com/office/drawing/2014/main" val="10001"/>
                  </a:ext>
                </a:extLst>
              </a:tr>
              <a:tr h="341941">
                <a:tc>
                  <a:txBody>
                    <a:bodyPr/>
                    <a:lstStyle/>
                    <a:p>
                      <a:pPr lvl="0">
                        <a:buNone/>
                      </a:pPr>
                      <a:endParaRPr lang="es-CO" sz="1800">
                        <a:latin typeface="Raleway"/>
                      </a:endParaRPr>
                    </a:p>
                  </a:txBody>
                  <a:tcPr/>
                </a:tc>
                <a:extLst>
                  <a:ext uri="{0D108BD9-81ED-4DB2-BD59-A6C34878D82A}">
                    <a16:rowId xmlns:a16="http://schemas.microsoft.com/office/drawing/2014/main" val="596296536"/>
                  </a:ext>
                </a:extLst>
              </a:tr>
            </a:tbl>
          </a:graphicData>
        </a:graphic>
      </p:graphicFrame>
      <p:sp>
        <p:nvSpPr>
          <p:cNvPr id="3" name="Marcador de contenido 2">
            <a:extLst>
              <a:ext uri="{FF2B5EF4-FFF2-40B4-BE49-F238E27FC236}">
                <a16:creationId xmlns:a16="http://schemas.microsoft.com/office/drawing/2014/main" id="{68759256-07FA-C4C8-154A-E7502AEF848B}"/>
              </a:ext>
            </a:extLst>
          </p:cNvPr>
          <p:cNvSpPr txBox="1">
            <a:spLocks/>
          </p:cNvSpPr>
          <p:nvPr/>
        </p:nvSpPr>
        <p:spPr>
          <a:xfrm>
            <a:off x="708836" y="1791587"/>
            <a:ext cx="10760417" cy="5389903"/>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endParaRPr lang="es-CO" sz="1800">
              <a:latin typeface="Raleway" pitchFamily="2" charset="77"/>
              <a:cs typeface="Arial" panose="020B0604020202020204"/>
            </a:endParaRPr>
          </a:p>
        </p:txBody>
      </p:sp>
    </p:spTree>
    <p:extLst>
      <p:ext uri="{BB962C8B-B14F-4D97-AF65-F5344CB8AC3E}">
        <p14:creationId xmlns:p14="http://schemas.microsoft.com/office/powerpoint/2010/main" val="11901519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a:extLst>
              <a:ext uri="{FF2B5EF4-FFF2-40B4-BE49-F238E27FC236}">
                <a16:creationId xmlns:a16="http://schemas.microsoft.com/office/drawing/2014/main" id="{2E1A56A6-5B11-999A-09FC-E0BB673EA02A}"/>
              </a:ext>
            </a:extLst>
          </p:cNvPr>
          <p:cNvSpPr txBox="1">
            <a:spLocks/>
          </p:cNvSpPr>
          <p:nvPr/>
        </p:nvSpPr>
        <p:spPr>
          <a:xfrm>
            <a:off x="0" y="0"/>
            <a:ext cx="12192000" cy="82225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CO" sz="4400" b="1">
                <a:latin typeface="Raleway" pitchFamily="2" charset="77"/>
              </a:rPr>
              <a:t>Visión de arquitectura</a:t>
            </a:r>
          </a:p>
        </p:txBody>
      </p:sp>
      <p:pic>
        <p:nvPicPr>
          <p:cNvPr id="15" name="Imagen 14">
            <a:extLst>
              <a:ext uri="{FF2B5EF4-FFF2-40B4-BE49-F238E27FC236}">
                <a16:creationId xmlns:a16="http://schemas.microsoft.com/office/drawing/2014/main" id="{9115B8F1-7EA6-8BEB-3187-CDFE8926171A}"/>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11004236" y="6447885"/>
            <a:ext cx="1187764" cy="410115"/>
          </a:xfrm>
          <a:prstGeom prst="rect">
            <a:avLst/>
          </a:prstGeom>
        </p:spPr>
      </p:pic>
      <p:graphicFrame>
        <p:nvGraphicFramePr>
          <p:cNvPr id="2" name="Tabla 4">
            <a:extLst>
              <a:ext uri="{FF2B5EF4-FFF2-40B4-BE49-F238E27FC236}">
                <a16:creationId xmlns:a16="http://schemas.microsoft.com/office/drawing/2014/main" id="{F60CC28C-F9FC-6D49-D4E6-F7A307127090}"/>
              </a:ext>
            </a:extLst>
          </p:cNvPr>
          <p:cNvGraphicFramePr>
            <a:graphicFrameLocks/>
          </p:cNvGraphicFramePr>
          <p:nvPr>
            <p:extLst>
              <p:ext uri="{D42A27DB-BD31-4B8C-83A1-F6EECF244321}">
                <p14:modId xmlns:p14="http://schemas.microsoft.com/office/powerpoint/2010/main" val="3259463924"/>
              </p:ext>
            </p:extLst>
          </p:nvPr>
        </p:nvGraphicFramePr>
        <p:xfrm>
          <a:off x="766345" y="924597"/>
          <a:ext cx="10333779" cy="5732419"/>
        </p:xfrm>
        <a:graphic>
          <a:graphicData uri="http://schemas.openxmlformats.org/drawingml/2006/table">
            <a:tbl>
              <a:tblPr firstRow="1" bandRow="1">
                <a:tableStyleId>{0505E3EF-67EA-436B-97B2-0124C06EBD24}</a:tableStyleId>
              </a:tblPr>
              <a:tblGrid>
                <a:gridCol w="10333779">
                  <a:extLst>
                    <a:ext uri="{9D8B030D-6E8A-4147-A177-3AD203B41FA5}">
                      <a16:colId xmlns:a16="http://schemas.microsoft.com/office/drawing/2014/main" val="20000"/>
                    </a:ext>
                  </a:extLst>
                </a:gridCol>
              </a:tblGrid>
              <a:tr h="341941">
                <a:tc>
                  <a:txBody>
                    <a:bodyPr/>
                    <a:lstStyle/>
                    <a:p>
                      <a:pPr algn="ctr"/>
                      <a:r>
                        <a:rPr lang="es-CO" sz="1800">
                          <a:latin typeface="Raleway"/>
                        </a:rPr>
                        <a:t>Objetivos de los </a:t>
                      </a:r>
                      <a:r>
                        <a:rPr lang="es-CO" sz="1800" err="1">
                          <a:latin typeface="Raleway"/>
                        </a:rPr>
                        <a:t>stakeholders</a:t>
                      </a:r>
                      <a:endParaRPr lang="es-CO" sz="1800">
                        <a:latin typeface="Raleway"/>
                      </a:endParaRPr>
                    </a:p>
                  </a:txBody>
                  <a:tcPr/>
                </a:tc>
                <a:extLst>
                  <a:ext uri="{0D108BD9-81ED-4DB2-BD59-A6C34878D82A}">
                    <a16:rowId xmlns:a16="http://schemas.microsoft.com/office/drawing/2014/main" val="10000"/>
                  </a:ext>
                </a:extLst>
              </a:tr>
              <a:tr h="5000899">
                <a:tc>
                  <a:txBody>
                    <a:bodyPr/>
                    <a:lstStyle/>
                    <a:p>
                      <a:pPr marL="342900" marR="0" lvl="0" indent="-342900" algn="l" rtl="0" eaLnBrk="1" fontAlgn="auto" latinLnBrk="0" hangingPunct="1">
                        <a:lnSpc>
                          <a:spcPct val="100000"/>
                        </a:lnSpc>
                        <a:spcBef>
                          <a:spcPts val="0"/>
                        </a:spcBef>
                        <a:spcAft>
                          <a:spcPts val="0"/>
                        </a:spcAft>
                        <a:buClrTx/>
                        <a:buSzTx/>
                        <a:buFont typeface="Arial"/>
                        <a:buChar char="•"/>
                      </a:pPr>
                      <a:r>
                        <a:rPr lang="es-CO" sz="2000" b="0" i="0" u="none" strike="noStrike" noProof="0">
                          <a:latin typeface="Calibri"/>
                        </a:rPr>
                        <a:t>Diseñar un sistema para la Clínica imperial</a:t>
                      </a:r>
                    </a:p>
                    <a:p>
                      <a:pPr marL="0" marR="0" lvl="0" indent="0" algn="l">
                        <a:lnSpc>
                          <a:spcPct val="100000"/>
                        </a:lnSpc>
                        <a:spcBef>
                          <a:spcPts val="0"/>
                        </a:spcBef>
                        <a:spcAft>
                          <a:spcPts val="0"/>
                        </a:spcAft>
                        <a:buClrTx/>
                        <a:buSzTx/>
                        <a:buNone/>
                      </a:pPr>
                      <a:endParaRPr lang="es-CO" sz="2000" b="0" i="0" u="none" strike="noStrike" noProof="0">
                        <a:latin typeface="Calibri"/>
                      </a:endParaRPr>
                    </a:p>
                    <a:p>
                      <a:pPr marL="342900" marR="0" lvl="0" indent="-342900" algn="l">
                        <a:lnSpc>
                          <a:spcPct val="100000"/>
                        </a:lnSpc>
                        <a:spcBef>
                          <a:spcPts val="0"/>
                        </a:spcBef>
                        <a:spcAft>
                          <a:spcPts val="0"/>
                        </a:spcAft>
                        <a:buClrTx/>
                        <a:buSzTx/>
                        <a:buFont typeface="Arial"/>
                        <a:buChar char="•"/>
                      </a:pPr>
                      <a:r>
                        <a:rPr lang="es-CO" sz="2000" b="0" i="0" u="none" strike="noStrike" noProof="0">
                          <a:latin typeface="Calibri"/>
                        </a:rPr>
                        <a:t>Implementar un nuevo sistema para la gestión de historias clínicas y facturación.</a:t>
                      </a:r>
                    </a:p>
                    <a:p>
                      <a:pPr marL="342900" marR="0" lvl="0" indent="-342900" algn="l">
                        <a:lnSpc>
                          <a:spcPct val="100000"/>
                        </a:lnSpc>
                        <a:spcBef>
                          <a:spcPts val="0"/>
                        </a:spcBef>
                        <a:spcAft>
                          <a:spcPts val="0"/>
                        </a:spcAft>
                        <a:buClrTx/>
                        <a:buSzTx/>
                        <a:buFont typeface="Arial"/>
                        <a:buChar char="•"/>
                      </a:pPr>
                      <a:endParaRPr lang="es-CO" sz="2000" b="0" i="0" u="none" strike="noStrike" noProof="0">
                        <a:latin typeface="Calibri"/>
                      </a:endParaRPr>
                    </a:p>
                    <a:p>
                      <a:pPr marL="342900" marR="0" lvl="0" indent="-342900" algn="l">
                        <a:lnSpc>
                          <a:spcPct val="100000"/>
                        </a:lnSpc>
                        <a:spcBef>
                          <a:spcPts val="0"/>
                        </a:spcBef>
                        <a:spcAft>
                          <a:spcPts val="0"/>
                        </a:spcAft>
                        <a:buClrTx/>
                        <a:buSzTx/>
                        <a:buFont typeface="Arial"/>
                        <a:buChar char="•"/>
                      </a:pPr>
                      <a:r>
                        <a:rPr lang="es-CO" sz="2000" b="0" i="0" u="none" strike="noStrike" noProof="0">
                          <a:latin typeface="Calibri"/>
                        </a:rPr>
                        <a:t>Identificar los recursos necesarios para la ejecución del proyecto</a:t>
                      </a:r>
                    </a:p>
                    <a:p>
                      <a:pPr marL="342900" marR="0" lvl="0" indent="-342900" algn="l">
                        <a:lnSpc>
                          <a:spcPct val="100000"/>
                        </a:lnSpc>
                        <a:spcBef>
                          <a:spcPts val="0"/>
                        </a:spcBef>
                        <a:spcAft>
                          <a:spcPts val="0"/>
                        </a:spcAft>
                        <a:buClrTx/>
                        <a:buSzTx/>
                        <a:buFont typeface="Arial"/>
                        <a:buChar char="•"/>
                      </a:pPr>
                      <a:endParaRPr lang="es-CO" sz="2000" b="0" i="0" u="none" strike="noStrike" noProof="0">
                        <a:latin typeface="Calibri"/>
                      </a:endParaRPr>
                    </a:p>
                    <a:p>
                      <a:pPr marL="285750" marR="0" lvl="0" indent="-285750" algn="l">
                        <a:lnSpc>
                          <a:spcPct val="100000"/>
                        </a:lnSpc>
                        <a:spcBef>
                          <a:spcPts val="0"/>
                        </a:spcBef>
                        <a:spcAft>
                          <a:spcPts val="0"/>
                        </a:spcAft>
                        <a:buClrTx/>
                        <a:buSzTx/>
                        <a:buFont typeface="Arial"/>
                        <a:buChar char="•"/>
                      </a:pPr>
                      <a:endParaRPr lang="es-CO" sz="2000" b="0" i="0" u="none" strike="noStrike" noProof="0"/>
                    </a:p>
                  </a:txBody>
                  <a:tcPr/>
                </a:tc>
                <a:extLst>
                  <a:ext uri="{0D108BD9-81ED-4DB2-BD59-A6C34878D82A}">
                    <a16:rowId xmlns:a16="http://schemas.microsoft.com/office/drawing/2014/main" val="10001"/>
                  </a:ext>
                </a:extLst>
              </a:tr>
              <a:tr h="341941">
                <a:tc>
                  <a:txBody>
                    <a:bodyPr/>
                    <a:lstStyle/>
                    <a:p>
                      <a:pPr lvl="0">
                        <a:buNone/>
                      </a:pPr>
                      <a:endParaRPr lang="es-CO" sz="1800">
                        <a:latin typeface="Raleway"/>
                      </a:endParaRPr>
                    </a:p>
                  </a:txBody>
                  <a:tcPr/>
                </a:tc>
                <a:extLst>
                  <a:ext uri="{0D108BD9-81ED-4DB2-BD59-A6C34878D82A}">
                    <a16:rowId xmlns:a16="http://schemas.microsoft.com/office/drawing/2014/main" val="596296536"/>
                  </a:ext>
                </a:extLst>
              </a:tr>
            </a:tbl>
          </a:graphicData>
        </a:graphic>
      </p:graphicFrame>
      <p:sp>
        <p:nvSpPr>
          <p:cNvPr id="3" name="Marcador de contenido 2">
            <a:extLst>
              <a:ext uri="{FF2B5EF4-FFF2-40B4-BE49-F238E27FC236}">
                <a16:creationId xmlns:a16="http://schemas.microsoft.com/office/drawing/2014/main" id="{68759256-07FA-C4C8-154A-E7502AEF848B}"/>
              </a:ext>
            </a:extLst>
          </p:cNvPr>
          <p:cNvSpPr txBox="1">
            <a:spLocks/>
          </p:cNvSpPr>
          <p:nvPr/>
        </p:nvSpPr>
        <p:spPr>
          <a:xfrm>
            <a:off x="708836" y="1791587"/>
            <a:ext cx="10760417" cy="5389903"/>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endParaRPr lang="es-CO" sz="1800">
              <a:latin typeface="Raleway" pitchFamily="2" charset="77"/>
              <a:cs typeface="Arial" panose="020B0604020202020204"/>
            </a:endParaRPr>
          </a:p>
        </p:txBody>
      </p:sp>
    </p:spTree>
    <p:extLst>
      <p:ext uri="{BB962C8B-B14F-4D97-AF65-F5344CB8AC3E}">
        <p14:creationId xmlns:p14="http://schemas.microsoft.com/office/powerpoint/2010/main" val="12261911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a:extLst>
              <a:ext uri="{FF2B5EF4-FFF2-40B4-BE49-F238E27FC236}">
                <a16:creationId xmlns:a16="http://schemas.microsoft.com/office/drawing/2014/main" id="{2E1A56A6-5B11-999A-09FC-E0BB673EA02A}"/>
              </a:ext>
            </a:extLst>
          </p:cNvPr>
          <p:cNvSpPr txBox="1">
            <a:spLocks/>
          </p:cNvSpPr>
          <p:nvPr/>
        </p:nvSpPr>
        <p:spPr>
          <a:xfrm>
            <a:off x="0" y="0"/>
            <a:ext cx="12192000" cy="82225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CO" sz="4400" b="1">
                <a:latin typeface="Raleway" pitchFamily="2" charset="77"/>
              </a:rPr>
              <a:t>Visión de arquitectura</a:t>
            </a:r>
          </a:p>
        </p:txBody>
      </p:sp>
      <p:pic>
        <p:nvPicPr>
          <p:cNvPr id="15" name="Imagen 14">
            <a:extLst>
              <a:ext uri="{FF2B5EF4-FFF2-40B4-BE49-F238E27FC236}">
                <a16:creationId xmlns:a16="http://schemas.microsoft.com/office/drawing/2014/main" id="{9115B8F1-7EA6-8BEB-3187-CDFE8926171A}"/>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11004236" y="6447885"/>
            <a:ext cx="1187764" cy="410115"/>
          </a:xfrm>
          <a:prstGeom prst="rect">
            <a:avLst/>
          </a:prstGeom>
        </p:spPr>
      </p:pic>
      <p:graphicFrame>
        <p:nvGraphicFramePr>
          <p:cNvPr id="2" name="Tabla 4">
            <a:extLst>
              <a:ext uri="{FF2B5EF4-FFF2-40B4-BE49-F238E27FC236}">
                <a16:creationId xmlns:a16="http://schemas.microsoft.com/office/drawing/2014/main" id="{F60CC28C-F9FC-6D49-D4E6-F7A307127090}"/>
              </a:ext>
            </a:extLst>
          </p:cNvPr>
          <p:cNvGraphicFramePr>
            <a:graphicFrameLocks/>
          </p:cNvGraphicFramePr>
          <p:nvPr>
            <p:extLst>
              <p:ext uri="{D42A27DB-BD31-4B8C-83A1-F6EECF244321}">
                <p14:modId xmlns:p14="http://schemas.microsoft.com/office/powerpoint/2010/main" val="950048952"/>
              </p:ext>
            </p:extLst>
          </p:nvPr>
        </p:nvGraphicFramePr>
        <p:xfrm>
          <a:off x="764865" y="709571"/>
          <a:ext cx="10464330" cy="5516885"/>
        </p:xfrm>
        <a:graphic>
          <a:graphicData uri="http://schemas.openxmlformats.org/drawingml/2006/table">
            <a:tbl>
              <a:tblPr firstRow="1" bandRow="1">
                <a:tableStyleId>{0505E3EF-67EA-436B-97B2-0124C06EBD24}</a:tableStyleId>
              </a:tblPr>
              <a:tblGrid>
                <a:gridCol w="10464330">
                  <a:extLst>
                    <a:ext uri="{9D8B030D-6E8A-4147-A177-3AD203B41FA5}">
                      <a16:colId xmlns:a16="http://schemas.microsoft.com/office/drawing/2014/main" val="20000"/>
                    </a:ext>
                  </a:extLst>
                </a:gridCol>
              </a:tblGrid>
              <a:tr h="374026">
                <a:tc>
                  <a:txBody>
                    <a:bodyPr/>
                    <a:lstStyle/>
                    <a:p>
                      <a:pPr algn="ctr"/>
                      <a:r>
                        <a:rPr lang="es-CO" sz="1800">
                          <a:latin typeface="Raleway"/>
                        </a:rPr>
                        <a:t>Riesgos identificados</a:t>
                      </a:r>
                    </a:p>
                  </a:txBody>
                  <a:tcPr/>
                </a:tc>
                <a:extLst>
                  <a:ext uri="{0D108BD9-81ED-4DB2-BD59-A6C34878D82A}">
                    <a16:rowId xmlns:a16="http://schemas.microsoft.com/office/drawing/2014/main" val="10000"/>
                  </a:ext>
                </a:extLst>
              </a:tr>
              <a:tr h="5142859">
                <a:tc>
                  <a:txBody>
                    <a:bodyPr/>
                    <a:lstStyle/>
                    <a:p>
                      <a:pPr marL="285750" lvl="0" indent="-285750" algn="l">
                        <a:lnSpc>
                          <a:spcPct val="100000"/>
                        </a:lnSpc>
                        <a:spcBef>
                          <a:spcPts val="0"/>
                        </a:spcBef>
                        <a:spcAft>
                          <a:spcPts val="0"/>
                        </a:spcAft>
                        <a:buFont typeface="Arial"/>
                        <a:buChar char="•"/>
                      </a:pPr>
                      <a:r>
                        <a:rPr lang="es-CO" sz="1800" b="0" i="0" u="none" strike="noStrike" noProof="0">
                          <a:latin typeface="Calibri"/>
                        </a:rPr>
                        <a:t>Integraciones con otros sistemas no definidos </a:t>
                      </a:r>
                      <a:endParaRPr lang="en-US"/>
                    </a:p>
                    <a:p>
                      <a:pPr marL="285750" lvl="0" indent="-285750" algn="l">
                        <a:lnSpc>
                          <a:spcPct val="100000"/>
                        </a:lnSpc>
                        <a:spcBef>
                          <a:spcPts val="0"/>
                        </a:spcBef>
                        <a:spcAft>
                          <a:spcPts val="0"/>
                        </a:spcAft>
                        <a:buFont typeface="Arial"/>
                        <a:buChar char="•"/>
                      </a:pPr>
                      <a:r>
                        <a:rPr lang="es-CO" sz="1800" b="0" i="0" u="none" strike="noStrike" noProof="0">
                          <a:latin typeface="Calibri"/>
                        </a:rPr>
                        <a:t>Seguridad de la información </a:t>
                      </a:r>
                      <a:endParaRPr lang="es-CO"/>
                    </a:p>
                    <a:p>
                      <a:pPr marL="285750" lvl="0" indent="-285750" algn="l">
                        <a:lnSpc>
                          <a:spcPct val="100000"/>
                        </a:lnSpc>
                        <a:spcBef>
                          <a:spcPts val="0"/>
                        </a:spcBef>
                        <a:spcAft>
                          <a:spcPts val="0"/>
                        </a:spcAft>
                        <a:buFont typeface="Arial"/>
                        <a:buChar char="•"/>
                      </a:pPr>
                      <a:r>
                        <a:rPr lang="es-CO" sz="1800" b="0" i="0" u="none" strike="noStrike" noProof="0">
                          <a:latin typeface="Calibri"/>
                        </a:rPr>
                        <a:t>Alteración de la información </a:t>
                      </a:r>
                      <a:endParaRPr lang="es-CO"/>
                    </a:p>
                    <a:p>
                      <a:pPr marL="285750" lvl="0" indent="-285750" algn="l">
                        <a:lnSpc>
                          <a:spcPct val="100000"/>
                        </a:lnSpc>
                        <a:spcBef>
                          <a:spcPts val="0"/>
                        </a:spcBef>
                        <a:spcAft>
                          <a:spcPts val="0"/>
                        </a:spcAft>
                        <a:buFont typeface="Arial"/>
                        <a:buChar char="•"/>
                      </a:pPr>
                      <a:r>
                        <a:rPr lang="es-CO" sz="1800" b="0" i="0" u="none" strike="noStrike" noProof="0">
                          <a:latin typeface="Calibri"/>
                        </a:rPr>
                        <a:t>sistemas contables sin seguridad </a:t>
                      </a:r>
                      <a:endParaRPr lang="es-CO"/>
                    </a:p>
                    <a:p>
                      <a:pPr marL="285750" lvl="0" indent="-285750" algn="l">
                        <a:lnSpc>
                          <a:spcPct val="100000"/>
                        </a:lnSpc>
                        <a:spcBef>
                          <a:spcPts val="0"/>
                        </a:spcBef>
                        <a:spcAft>
                          <a:spcPts val="0"/>
                        </a:spcAft>
                        <a:buFont typeface="Arial"/>
                        <a:buChar char="•"/>
                      </a:pPr>
                      <a:r>
                        <a:rPr lang="es-CO" sz="1800" b="0" i="0" u="none" strike="noStrike" noProof="0">
                          <a:latin typeface="Calibri"/>
                        </a:rPr>
                        <a:t>Manejos inadecuados de facturación </a:t>
                      </a:r>
                      <a:endParaRPr lang="es-CO"/>
                    </a:p>
                    <a:p>
                      <a:pPr marL="285750" lvl="0" indent="-285750" algn="l">
                        <a:lnSpc>
                          <a:spcPct val="100000"/>
                        </a:lnSpc>
                        <a:spcBef>
                          <a:spcPts val="0"/>
                        </a:spcBef>
                        <a:spcAft>
                          <a:spcPts val="0"/>
                        </a:spcAft>
                        <a:buFont typeface="Arial"/>
                        <a:buChar char="•"/>
                      </a:pPr>
                      <a:r>
                        <a:rPr lang="es-CO" sz="1800" b="0" i="0" u="none" strike="noStrike" noProof="0">
                          <a:latin typeface="Calibri"/>
                        </a:rPr>
                        <a:t>Problemas jurídicos y legales </a:t>
                      </a:r>
                      <a:endParaRPr lang="es-CO"/>
                    </a:p>
                    <a:p>
                      <a:pPr marL="285750" lvl="0" indent="-285750" algn="l">
                        <a:lnSpc>
                          <a:spcPct val="100000"/>
                        </a:lnSpc>
                        <a:spcBef>
                          <a:spcPts val="0"/>
                        </a:spcBef>
                        <a:spcAft>
                          <a:spcPts val="0"/>
                        </a:spcAft>
                        <a:buFont typeface="Arial"/>
                        <a:buChar char="•"/>
                      </a:pPr>
                      <a:r>
                        <a:rPr lang="es-CO" sz="1800" b="0" i="0" u="none" strike="noStrike" noProof="0">
                          <a:latin typeface="Calibri"/>
                        </a:rPr>
                        <a:t>Procesos de ingreso y egresos del paciente </a:t>
                      </a:r>
                      <a:endParaRPr lang="es-CO"/>
                    </a:p>
                    <a:p>
                      <a:pPr marL="285750" lvl="0" indent="-285750" algn="l">
                        <a:lnSpc>
                          <a:spcPct val="100000"/>
                        </a:lnSpc>
                        <a:spcBef>
                          <a:spcPts val="0"/>
                        </a:spcBef>
                        <a:spcAft>
                          <a:spcPts val="0"/>
                        </a:spcAft>
                        <a:buFont typeface="Arial"/>
                        <a:buChar char="•"/>
                      </a:pPr>
                      <a:r>
                        <a:rPr lang="es-CO" sz="1800" b="0" i="0" u="none" strike="noStrike" noProof="0">
                          <a:latin typeface="Calibri"/>
                        </a:rPr>
                        <a:t>tiempos de generación de reportes lentos </a:t>
                      </a:r>
                      <a:endParaRPr lang="es-CO"/>
                    </a:p>
                    <a:p>
                      <a:pPr marL="285750" lvl="0" indent="-285750" algn="l">
                        <a:lnSpc>
                          <a:spcPct val="100000"/>
                        </a:lnSpc>
                        <a:spcBef>
                          <a:spcPts val="0"/>
                        </a:spcBef>
                        <a:spcAft>
                          <a:spcPts val="0"/>
                        </a:spcAft>
                        <a:buFont typeface="Arial"/>
                        <a:buChar char="•"/>
                      </a:pPr>
                      <a:r>
                        <a:rPr lang="es-CO" sz="1800" b="0" i="0" u="none" strike="noStrike" noProof="0">
                          <a:latin typeface="Calibri"/>
                        </a:rPr>
                        <a:t>sistema de bloqueo por generación de reportes </a:t>
                      </a:r>
                      <a:endParaRPr lang="es-CO"/>
                    </a:p>
                    <a:p>
                      <a:pPr marL="285750" lvl="0" indent="-285750" algn="l">
                        <a:lnSpc>
                          <a:spcPct val="100000"/>
                        </a:lnSpc>
                        <a:spcBef>
                          <a:spcPts val="0"/>
                        </a:spcBef>
                        <a:spcAft>
                          <a:spcPts val="0"/>
                        </a:spcAft>
                        <a:buFont typeface="Arial"/>
                        <a:buChar char="•"/>
                      </a:pPr>
                      <a:r>
                        <a:rPr lang="es-CO" sz="1800" b="0" i="0" u="none" strike="noStrike" noProof="0">
                          <a:latin typeface="Calibri"/>
                        </a:rPr>
                        <a:t>infraestructura de comunicación obsoleta </a:t>
                      </a:r>
                      <a:endParaRPr lang="es-CO"/>
                    </a:p>
                    <a:p>
                      <a:pPr marL="285750" lvl="0" indent="-285750" algn="l">
                        <a:lnSpc>
                          <a:spcPct val="100000"/>
                        </a:lnSpc>
                        <a:spcBef>
                          <a:spcPts val="0"/>
                        </a:spcBef>
                        <a:spcAft>
                          <a:spcPts val="0"/>
                        </a:spcAft>
                        <a:buFont typeface="Arial"/>
                        <a:buChar char="•"/>
                      </a:pPr>
                      <a:r>
                        <a:rPr lang="es-CO" sz="1800" b="0" i="0" u="none" strike="noStrike" noProof="0">
                          <a:latin typeface="Calibri"/>
                        </a:rPr>
                        <a:t>Falta de recursos tecnológicos </a:t>
                      </a:r>
                      <a:endParaRPr lang="es-CO"/>
                    </a:p>
                    <a:p>
                      <a:pPr marL="285750" lvl="0" indent="-285750" algn="l">
                        <a:lnSpc>
                          <a:spcPct val="100000"/>
                        </a:lnSpc>
                        <a:spcBef>
                          <a:spcPts val="0"/>
                        </a:spcBef>
                        <a:spcAft>
                          <a:spcPts val="0"/>
                        </a:spcAft>
                        <a:buFont typeface="Arial"/>
                        <a:buChar char="•"/>
                      </a:pPr>
                      <a:r>
                        <a:rPr lang="es-CO" sz="1800" b="0" i="0" u="none" strike="noStrike" noProof="0">
                          <a:latin typeface="Calibri"/>
                        </a:rPr>
                        <a:t>Falta de almacenamiento y procesamiento eficaz de datos </a:t>
                      </a:r>
                      <a:endParaRPr lang="es-CO"/>
                    </a:p>
                    <a:p>
                      <a:pPr marL="285750" lvl="0" indent="-285750" algn="l">
                        <a:lnSpc>
                          <a:spcPct val="100000"/>
                        </a:lnSpc>
                        <a:spcBef>
                          <a:spcPts val="0"/>
                        </a:spcBef>
                        <a:spcAft>
                          <a:spcPts val="0"/>
                        </a:spcAft>
                        <a:buFont typeface="Arial"/>
                        <a:buChar char="•"/>
                      </a:pPr>
                      <a:r>
                        <a:rPr lang="es-CO" sz="1800" b="0" i="0" u="none" strike="noStrike" noProof="0">
                          <a:latin typeface="Calibri"/>
                        </a:rPr>
                        <a:t>Falta distribución y redundancia en el sistema </a:t>
                      </a:r>
                      <a:endParaRPr lang="es-CO"/>
                    </a:p>
                    <a:p>
                      <a:pPr marL="285750" lvl="0" indent="-285750" algn="l">
                        <a:lnSpc>
                          <a:spcPct val="100000"/>
                        </a:lnSpc>
                        <a:spcBef>
                          <a:spcPts val="0"/>
                        </a:spcBef>
                        <a:spcAft>
                          <a:spcPts val="0"/>
                        </a:spcAft>
                        <a:buFont typeface="Arial"/>
                        <a:buChar char="•"/>
                      </a:pPr>
                      <a:r>
                        <a:rPr lang="es-CO" sz="1800" b="0" i="0" u="none" strike="noStrike" noProof="0">
                          <a:latin typeface="Calibri"/>
                        </a:rPr>
                        <a:t> falta de actualizar cambio de catálogos de médicos, de servicios </a:t>
                      </a:r>
                      <a:endParaRPr lang="es-CO"/>
                    </a:p>
                    <a:p>
                      <a:pPr marL="285750" lvl="0" indent="-285750" algn="l">
                        <a:lnSpc>
                          <a:spcPct val="100000"/>
                        </a:lnSpc>
                        <a:spcBef>
                          <a:spcPts val="0"/>
                        </a:spcBef>
                        <a:spcAft>
                          <a:spcPts val="0"/>
                        </a:spcAft>
                        <a:buFont typeface="Arial"/>
                        <a:buChar char="•"/>
                      </a:pPr>
                      <a:r>
                        <a:rPr lang="es-CO" sz="1800" b="0" i="0" u="none" strike="noStrike" noProof="0">
                          <a:latin typeface="Calibri"/>
                        </a:rPr>
                        <a:t>De horarios de atención </a:t>
                      </a:r>
                      <a:endParaRPr lang="es-CO"/>
                    </a:p>
                    <a:p>
                      <a:pPr marL="285750" lvl="0" indent="-285750" algn="l">
                        <a:lnSpc>
                          <a:spcPct val="100000"/>
                        </a:lnSpc>
                        <a:spcBef>
                          <a:spcPts val="0"/>
                        </a:spcBef>
                        <a:spcAft>
                          <a:spcPts val="0"/>
                        </a:spcAft>
                        <a:buFont typeface="Arial"/>
                        <a:buChar char="•"/>
                      </a:pPr>
                      <a:r>
                        <a:rPr lang="es-CO" sz="1800" b="0" i="0" u="none" strike="noStrike" noProof="0">
                          <a:latin typeface="Calibri"/>
                        </a:rPr>
                        <a:t>Debe tener una HIS operación hibrida o en a la nube </a:t>
                      </a:r>
                      <a:endParaRPr lang="es-CO"/>
                    </a:p>
                    <a:p>
                      <a:pPr marL="285750" marR="0" lvl="0" indent="-285750" algn="l">
                        <a:lnSpc>
                          <a:spcPct val="100000"/>
                        </a:lnSpc>
                        <a:spcBef>
                          <a:spcPts val="0"/>
                        </a:spcBef>
                        <a:spcAft>
                          <a:spcPts val="0"/>
                        </a:spcAft>
                        <a:buFont typeface="Arial"/>
                        <a:buChar char="•"/>
                      </a:pPr>
                      <a:r>
                        <a:rPr lang="es-CO" sz="1800" b="0" i="0" u="none" strike="noStrike" noProof="0">
                          <a:latin typeface="Calibri"/>
                        </a:rPr>
                        <a:t>La disponibilidad debe ser alta en la clínica </a:t>
                      </a:r>
                      <a:endParaRPr lang="es-CO"/>
                    </a:p>
                    <a:p>
                      <a:endParaRPr lang="es-CO" sz="1800">
                        <a:latin typeface="Raleway" pitchFamily="2" charset="77"/>
                      </a:endParaRPr>
                    </a:p>
                  </a:txBody>
                  <a:tcPr/>
                </a:tc>
                <a:extLst>
                  <a:ext uri="{0D108BD9-81ED-4DB2-BD59-A6C34878D82A}">
                    <a16:rowId xmlns:a16="http://schemas.microsoft.com/office/drawing/2014/main" val="10001"/>
                  </a:ext>
                </a:extLst>
              </a:tr>
            </a:tbl>
          </a:graphicData>
        </a:graphic>
      </p:graphicFrame>
      <p:sp>
        <p:nvSpPr>
          <p:cNvPr id="3" name="Marcador de contenido 2">
            <a:extLst>
              <a:ext uri="{FF2B5EF4-FFF2-40B4-BE49-F238E27FC236}">
                <a16:creationId xmlns:a16="http://schemas.microsoft.com/office/drawing/2014/main" id="{68759256-07FA-C4C8-154A-E7502AEF848B}"/>
              </a:ext>
            </a:extLst>
          </p:cNvPr>
          <p:cNvSpPr txBox="1">
            <a:spLocks/>
          </p:cNvSpPr>
          <p:nvPr/>
        </p:nvSpPr>
        <p:spPr>
          <a:xfrm>
            <a:off x="708836" y="1791587"/>
            <a:ext cx="9725248" cy="1637413"/>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endParaRPr lang="es-CO" sz="1800">
              <a:latin typeface="Raleway" pitchFamily="2" charset="77"/>
              <a:cs typeface="Arial" panose="020B0604020202020204"/>
            </a:endParaRPr>
          </a:p>
        </p:txBody>
      </p:sp>
    </p:spTree>
    <p:extLst>
      <p:ext uri="{BB962C8B-B14F-4D97-AF65-F5344CB8AC3E}">
        <p14:creationId xmlns:p14="http://schemas.microsoft.com/office/powerpoint/2010/main" val="13806719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ítulo 1">
            <a:extLst>
              <a:ext uri="{FF2B5EF4-FFF2-40B4-BE49-F238E27FC236}">
                <a16:creationId xmlns:a16="http://schemas.microsoft.com/office/drawing/2014/main" id="{2E1A56A6-5B11-999A-09FC-E0BB673EA02A}"/>
              </a:ext>
            </a:extLst>
          </p:cNvPr>
          <p:cNvSpPr txBox="1">
            <a:spLocks/>
          </p:cNvSpPr>
          <p:nvPr/>
        </p:nvSpPr>
        <p:spPr>
          <a:xfrm>
            <a:off x="0" y="0"/>
            <a:ext cx="12192000" cy="822251"/>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s-CO" sz="4400" b="1">
                <a:latin typeface="Raleway" pitchFamily="2" charset="77"/>
              </a:rPr>
              <a:t>Visión de arquitectura</a:t>
            </a:r>
          </a:p>
        </p:txBody>
      </p:sp>
      <p:pic>
        <p:nvPicPr>
          <p:cNvPr id="15" name="Imagen 14">
            <a:extLst>
              <a:ext uri="{FF2B5EF4-FFF2-40B4-BE49-F238E27FC236}">
                <a16:creationId xmlns:a16="http://schemas.microsoft.com/office/drawing/2014/main" id="{9115B8F1-7EA6-8BEB-3187-CDFE8926171A}"/>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11004236" y="6447885"/>
            <a:ext cx="1187764" cy="410115"/>
          </a:xfrm>
          <a:prstGeom prst="rect">
            <a:avLst/>
          </a:prstGeom>
        </p:spPr>
      </p:pic>
      <p:sp>
        <p:nvSpPr>
          <p:cNvPr id="3" name="Marcador de contenido 2">
            <a:extLst>
              <a:ext uri="{FF2B5EF4-FFF2-40B4-BE49-F238E27FC236}">
                <a16:creationId xmlns:a16="http://schemas.microsoft.com/office/drawing/2014/main" id="{68759256-07FA-C4C8-154A-E7502AEF848B}"/>
              </a:ext>
            </a:extLst>
          </p:cNvPr>
          <p:cNvSpPr txBox="1">
            <a:spLocks/>
          </p:cNvSpPr>
          <p:nvPr/>
        </p:nvSpPr>
        <p:spPr>
          <a:xfrm>
            <a:off x="708836" y="1791587"/>
            <a:ext cx="9725248" cy="1637413"/>
          </a:xfrm>
          <a:prstGeom prst="rect">
            <a:avLst/>
          </a:prstGeom>
        </p:spPr>
        <p:txBody>
          <a:bodyPr vert="horz" lIns="91440" tIns="45720" rIns="91440" bIns="45720" rtlCol="0" anchor="t">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endParaRPr lang="es-CO" sz="1800">
              <a:latin typeface="Raleway" pitchFamily="2" charset="77"/>
              <a:cs typeface="Arial" panose="020B0604020202020204"/>
            </a:endParaRPr>
          </a:p>
        </p:txBody>
      </p:sp>
      <p:graphicFrame>
        <p:nvGraphicFramePr>
          <p:cNvPr id="7" name="Tabla 4">
            <a:extLst>
              <a:ext uri="{FF2B5EF4-FFF2-40B4-BE49-F238E27FC236}">
                <a16:creationId xmlns:a16="http://schemas.microsoft.com/office/drawing/2014/main" id="{CA7B248E-1E86-2EC7-6CBE-F59796D33239}"/>
              </a:ext>
            </a:extLst>
          </p:cNvPr>
          <p:cNvGraphicFramePr>
            <a:graphicFrameLocks noGrp="1"/>
          </p:cNvGraphicFramePr>
          <p:nvPr>
            <p:extLst>
              <p:ext uri="{D42A27DB-BD31-4B8C-83A1-F6EECF244321}">
                <p14:modId xmlns:p14="http://schemas.microsoft.com/office/powerpoint/2010/main" val="3120704857"/>
              </p:ext>
            </p:extLst>
          </p:nvPr>
        </p:nvGraphicFramePr>
        <p:xfrm>
          <a:off x="1872974" y="1336040"/>
          <a:ext cx="8128000" cy="4185920"/>
        </p:xfrm>
        <a:graphic>
          <a:graphicData uri="http://schemas.openxmlformats.org/drawingml/2006/table">
            <a:tbl>
              <a:tblPr firstRow="1" bandRow="1">
                <a:tableStyleId>{BC89EF96-8CEA-46FF-86C4-4CE0E7609802}</a:tableStyleId>
              </a:tblPr>
              <a:tblGrid>
                <a:gridCol w="4064000">
                  <a:extLst>
                    <a:ext uri="{9D8B030D-6E8A-4147-A177-3AD203B41FA5}">
                      <a16:colId xmlns:a16="http://schemas.microsoft.com/office/drawing/2014/main" val="2768531565"/>
                    </a:ext>
                  </a:extLst>
                </a:gridCol>
                <a:gridCol w="4064000">
                  <a:extLst>
                    <a:ext uri="{9D8B030D-6E8A-4147-A177-3AD203B41FA5}">
                      <a16:colId xmlns:a16="http://schemas.microsoft.com/office/drawing/2014/main" val="3762550426"/>
                    </a:ext>
                  </a:extLst>
                </a:gridCol>
              </a:tblGrid>
              <a:tr h="370840">
                <a:tc>
                  <a:txBody>
                    <a:bodyPr/>
                    <a:lstStyle/>
                    <a:p>
                      <a:pPr algn="ctr"/>
                      <a:r>
                        <a:rPr lang="es-CO"/>
                        <a:t>RESTRICCIONES DE NEGOCIO</a:t>
                      </a:r>
                    </a:p>
                  </a:txBody>
                  <a:tcPr/>
                </a:tc>
                <a:tc>
                  <a:txBody>
                    <a:bodyPr/>
                    <a:lstStyle/>
                    <a:p>
                      <a:pPr algn="ctr"/>
                      <a:r>
                        <a:rPr lang="es-CO"/>
                        <a:t>RESTRICCIONES TÉCNICAS</a:t>
                      </a:r>
                    </a:p>
                  </a:txBody>
                  <a:tcPr/>
                </a:tc>
                <a:extLst>
                  <a:ext uri="{0D108BD9-81ED-4DB2-BD59-A6C34878D82A}">
                    <a16:rowId xmlns:a16="http://schemas.microsoft.com/office/drawing/2014/main" val="3441594478"/>
                  </a:ext>
                </a:extLst>
              </a:tr>
              <a:tr h="370840">
                <a:tc>
                  <a:txBody>
                    <a:bodyPr/>
                    <a:lstStyle/>
                    <a:p>
                      <a:r>
                        <a:rPr lang="es-ES" sz="1600"/>
                        <a:t>La experiencia de atención debe estar enfocada  hacia el paciente, se debe procurar que el usuario se sienta bien atendido dentro de la institución.</a:t>
                      </a:r>
                      <a:endParaRPr lang="es-CO" sz="1600"/>
                    </a:p>
                  </a:txBody>
                  <a:tcPr/>
                </a:tc>
                <a:tc>
                  <a:txBody>
                    <a:bodyPr/>
                    <a:lstStyle/>
                    <a:p>
                      <a:r>
                        <a:rPr lang="es-CO" sz="1600"/>
                        <a:t>No aplica</a:t>
                      </a:r>
                    </a:p>
                  </a:txBody>
                  <a:tcPr/>
                </a:tc>
                <a:extLst>
                  <a:ext uri="{0D108BD9-81ED-4DB2-BD59-A6C34878D82A}">
                    <a16:rowId xmlns:a16="http://schemas.microsoft.com/office/drawing/2014/main" val="3890949015"/>
                  </a:ext>
                </a:extLst>
              </a:tr>
              <a:tr h="370840">
                <a:tc>
                  <a:txBody>
                    <a:bodyPr/>
                    <a:lstStyle/>
                    <a:p>
                      <a:r>
                        <a:rPr lang="es-ES" sz="1600"/>
                        <a:t>Los tiempos de ingreso y egreso deben </a:t>
                      </a:r>
                    </a:p>
                    <a:p>
                      <a:r>
                        <a:rPr lang="es-ES" sz="1600"/>
                        <a:t>reducirse como mínimo un 40% en los primeros 3 meses y 60% los 3 meses siguientes.</a:t>
                      </a:r>
                      <a:endParaRPr lang="es-CO" sz="16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O" sz="1600"/>
                        <a:t>No aplica</a:t>
                      </a:r>
                    </a:p>
                    <a:p>
                      <a:endParaRPr lang="es-CO" sz="1600"/>
                    </a:p>
                  </a:txBody>
                  <a:tcPr/>
                </a:tc>
                <a:extLst>
                  <a:ext uri="{0D108BD9-81ED-4DB2-BD59-A6C34878D82A}">
                    <a16:rowId xmlns:a16="http://schemas.microsoft.com/office/drawing/2014/main" val="4200499913"/>
                  </a:ext>
                </a:extLst>
              </a:tr>
              <a:tr h="370840">
                <a:tc gridSpan="2">
                  <a:txBody>
                    <a:bodyPr/>
                    <a:lstStyle/>
                    <a:p>
                      <a:r>
                        <a:rPr lang="es-ES" sz="1600"/>
                        <a:t>Las demandas por manejo inadecuada de la información del paciente deben reducirse a cero.</a:t>
                      </a:r>
                      <a:endParaRPr lang="es-CO" sz="1600"/>
                    </a:p>
                  </a:txBody>
                  <a:tcPr/>
                </a:tc>
                <a:tc hMerge="1">
                  <a:txBody>
                    <a:bodyPr/>
                    <a:lstStyle/>
                    <a:p>
                      <a:endParaRPr lang="es-CO"/>
                    </a:p>
                  </a:txBody>
                  <a:tcPr/>
                </a:tc>
                <a:extLst>
                  <a:ext uri="{0D108BD9-81ED-4DB2-BD59-A6C34878D82A}">
                    <a16:rowId xmlns:a16="http://schemas.microsoft.com/office/drawing/2014/main" val="70626157"/>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O" sz="1600"/>
                        <a:t>No aplica</a:t>
                      </a:r>
                    </a:p>
                    <a:p>
                      <a:endParaRPr lang="es-CO" sz="1600"/>
                    </a:p>
                  </a:txBody>
                  <a:tcPr/>
                </a:tc>
                <a:tc>
                  <a:txBody>
                    <a:bodyPr/>
                    <a:lstStyle/>
                    <a:p>
                      <a:r>
                        <a:rPr lang="es-ES" sz="1600"/>
                        <a:t>La información del paciente debe ser integra, no pueden haber errores en el almacenamiento, tampoco debe haber pacientes con información incompleta.</a:t>
                      </a:r>
                    </a:p>
                    <a:p>
                      <a:endParaRPr lang="es-CO" sz="1600"/>
                    </a:p>
                  </a:txBody>
                  <a:tcPr/>
                </a:tc>
                <a:extLst>
                  <a:ext uri="{0D108BD9-81ED-4DB2-BD59-A6C34878D82A}">
                    <a16:rowId xmlns:a16="http://schemas.microsoft.com/office/drawing/2014/main" val="550299183"/>
                  </a:ext>
                </a:extLst>
              </a:tr>
            </a:tbl>
          </a:graphicData>
        </a:graphic>
      </p:graphicFrame>
    </p:spTree>
    <p:extLst>
      <p:ext uri="{BB962C8B-B14F-4D97-AF65-F5344CB8AC3E}">
        <p14:creationId xmlns:p14="http://schemas.microsoft.com/office/powerpoint/2010/main" val="165989225"/>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30</Slides>
  <Notes>2</Notes>
  <HiddenSlides>0</HiddenSlides>
  <ScaleCrop>false</ScaleCrop>
  <HeadingPairs>
    <vt:vector size="4" baseType="variant">
      <vt:variant>
        <vt:lpstr>Theme</vt:lpstr>
      </vt:variant>
      <vt:variant>
        <vt:i4>1</vt:i4>
      </vt:variant>
      <vt:variant>
        <vt:lpstr>Slide Titles</vt:lpstr>
      </vt:variant>
      <vt:variant>
        <vt:i4>30</vt:i4>
      </vt:variant>
    </vt:vector>
  </HeadingPairs>
  <TitlesOfParts>
    <vt:vector size="31" baseType="lpstr">
      <vt:lpstr>Tema de Office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Wilson Antonio Calvo Alvarez</dc:creator>
  <cp:revision>569</cp:revision>
  <dcterms:created xsi:type="dcterms:W3CDTF">2022-09-06T15:06:58Z</dcterms:created>
  <dcterms:modified xsi:type="dcterms:W3CDTF">2022-09-07T09:06:23Z</dcterms:modified>
</cp:coreProperties>
</file>